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60" r:id="rId4"/>
  </p:sldMasterIdLst>
  <p:sldIdLst>
    <p:sldId id="273" r:id="rId5"/>
    <p:sldId id="289" r:id="rId6"/>
    <p:sldId id="308" r:id="rId7"/>
    <p:sldId id="307" r:id="rId8"/>
    <p:sldId id="293" r:id="rId9"/>
    <p:sldId id="302" r:id="rId10"/>
    <p:sldId id="296" r:id="rId11"/>
    <p:sldId id="301" r:id="rId12"/>
    <p:sldId id="300" r:id="rId13"/>
    <p:sldId id="299" r:id="rId14"/>
    <p:sldId id="309" r:id="rId15"/>
    <p:sldId id="303" r:id="rId16"/>
    <p:sldId id="305" r:id="rId17"/>
    <p:sldId id="306" r:id="rId18"/>
    <p:sldId id="311" r:id="rId19"/>
    <p:sldId id="312" r:id="rId20"/>
    <p:sldId id="313" r:id="rId21"/>
    <p:sldId id="304" r:id="rId22"/>
    <p:sldId id="314" r:id="rId23"/>
    <p:sldId id="315" r:id="rId24"/>
    <p:sldId id="316" r:id="rId25"/>
    <p:sldId id="317" r:id="rId26"/>
    <p:sldId id="295" r:id="rId27"/>
    <p:sldId id="297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00"/>
    <a:srgbClr val="FFFF99"/>
    <a:srgbClr val="00B0F0"/>
    <a:srgbClr val="FF0000"/>
    <a:srgbClr val="000000"/>
    <a:srgbClr val="217346"/>
    <a:srgbClr val="FFC000"/>
    <a:srgbClr val="7030A0"/>
    <a:srgbClr val="FFFF66"/>
    <a:srgbClr val="DAA1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19" autoAdjust="0"/>
  </p:normalViewPr>
  <p:slideViewPr>
    <p:cSldViewPr snapToGrid="0">
      <p:cViewPr varScale="1">
        <p:scale>
          <a:sx n="75" d="100"/>
          <a:sy n="75" d="100"/>
        </p:scale>
        <p:origin x="82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313FC2F-7CA2-4078-8874-FD38263D6465}" type="doc">
      <dgm:prSet loTypeId="urn:microsoft.com/office/officeart/2005/8/layout/radial5" loCatId="cycle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F56197B-503D-4CAA-B510-C381A2E84AD2}">
      <dgm:prSet phldrT="[Text]"/>
      <dgm:spPr/>
      <dgm:t>
        <a:bodyPr/>
        <a:lstStyle/>
        <a:p>
          <a:r>
            <a:rPr lang="en-US" dirty="0"/>
            <a:t>Shift + Enter</a:t>
          </a:r>
        </a:p>
      </dgm:t>
    </dgm:pt>
    <dgm:pt modelId="{BA547824-7089-41B2-A200-119FD19F7B30}" type="parTrans" cxnId="{840FD192-8E52-46E4-B677-AD1212E2EDC6}">
      <dgm:prSet/>
      <dgm:spPr/>
      <dgm:t>
        <a:bodyPr/>
        <a:lstStyle/>
        <a:p>
          <a:endParaRPr lang="en-US"/>
        </a:p>
      </dgm:t>
    </dgm:pt>
    <dgm:pt modelId="{614959E6-A2DD-409F-B99A-E4B42D41AEDE}" type="sibTrans" cxnId="{840FD192-8E52-46E4-B677-AD1212E2EDC6}">
      <dgm:prSet/>
      <dgm:spPr/>
      <dgm:t>
        <a:bodyPr/>
        <a:lstStyle/>
        <a:p>
          <a:endParaRPr lang="en-US"/>
        </a:p>
      </dgm:t>
    </dgm:pt>
    <dgm:pt modelId="{E0EBE303-1388-4830-8104-C856FAFAB1D6}">
      <dgm:prSet phldrT="[Text]"/>
      <dgm:spPr/>
      <dgm:t>
        <a:bodyPr/>
        <a:lstStyle/>
        <a:p>
          <a:r>
            <a:rPr lang="en-US" dirty="0"/>
            <a:t>Tab</a:t>
          </a:r>
        </a:p>
      </dgm:t>
    </dgm:pt>
    <dgm:pt modelId="{ACE71085-6362-4581-9BFB-BCDC031E5AB5}" type="parTrans" cxnId="{DA78A76F-6118-43A7-9515-4480E2E14F03}">
      <dgm:prSet/>
      <dgm:spPr/>
      <dgm:t>
        <a:bodyPr/>
        <a:lstStyle/>
        <a:p>
          <a:endParaRPr lang="en-US"/>
        </a:p>
      </dgm:t>
    </dgm:pt>
    <dgm:pt modelId="{2E04D804-78CE-4050-B893-6018E1AC1EA2}" type="sibTrans" cxnId="{DA78A76F-6118-43A7-9515-4480E2E14F03}">
      <dgm:prSet/>
      <dgm:spPr/>
      <dgm:t>
        <a:bodyPr/>
        <a:lstStyle/>
        <a:p>
          <a:endParaRPr lang="en-US"/>
        </a:p>
      </dgm:t>
    </dgm:pt>
    <dgm:pt modelId="{C560692A-B544-434D-989C-D7413104DCA1}">
      <dgm:prSet phldrT="[Text]"/>
      <dgm:spPr/>
      <dgm:t>
        <a:bodyPr/>
        <a:lstStyle/>
        <a:p>
          <a:r>
            <a:rPr lang="en-US" dirty="0"/>
            <a:t>Enter </a:t>
          </a:r>
        </a:p>
      </dgm:t>
    </dgm:pt>
    <dgm:pt modelId="{262DAFD2-0C3C-43EC-8836-F1D3B2393EB7}" type="parTrans" cxnId="{295CF2C6-4AFD-478D-BFC4-3906B0BD9074}">
      <dgm:prSet/>
      <dgm:spPr/>
      <dgm:t>
        <a:bodyPr/>
        <a:lstStyle/>
        <a:p>
          <a:endParaRPr lang="en-US"/>
        </a:p>
      </dgm:t>
    </dgm:pt>
    <dgm:pt modelId="{AF9250F8-8524-4128-8D11-50C4959C0C8D}" type="sibTrans" cxnId="{295CF2C6-4AFD-478D-BFC4-3906B0BD9074}">
      <dgm:prSet/>
      <dgm:spPr/>
      <dgm:t>
        <a:bodyPr/>
        <a:lstStyle/>
        <a:p>
          <a:endParaRPr lang="en-US"/>
        </a:p>
      </dgm:t>
    </dgm:pt>
    <dgm:pt modelId="{667B327E-1ABB-4BAF-8617-3974433C676D}">
      <dgm:prSet phldrT="[Text]"/>
      <dgm:spPr/>
      <dgm:t>
        <a:bodyPr/>
        <a:lstStyle/>
        <a:p>
          <a:r>
            <a:rPr lang="en-US" dirty="0"/>
            <a:t>Shift + Tab</a:t>
          </a:r>
        </a:p>
      </dgm:t>
    </dgm:pt>
    <dgm:pt modelId="{9E1DC1D7-812B-491F-8E47-65D7017F1A8C}" type="parTrans" cxnId="{DF7E1371-16C2-46FA-9196-C53D696C350F}">
      <dgm:prSet/>
      <dgm:spPr/>
      <dgm:t>
        <a:bodyPr/>
        <a:lstStyle/>
        <a:p>
          <a:endParaRPr lang="en-US"/>
        </a:p>
      </dgm:t>
    </dgm:pt>
    <dgm:pt modelId="{9A40220B-920F-45F9-B78C-94DB4D15FB78}" type="sibTrans" cxnId="{DF7E1371-16C2-46FA-9196-C53D696C350F}">
      <dgm:prSet/>
      <dgm:spPr/>
      <dgm:t>
        <a:bodyPr/>
        <a:lstStyle/>
        <a:p>
          <a:endParaRPr lang="en-US"/>
        </a:p>
      </dgm:t>
    </dgm:pt>
    <dgm:pt modelId="{1AAC947E-AEA3-4275-8620-1BB9F19EED8D}">
      <dgm:prSet phldrT="[Text]"/>
      <dgm:spPr/>
      <dgm:t>
        <a:bodyPr/>
        <a:lstStyle/>
        <a:p>
          <a:r>
            <a:rPr lang="en-US" dirty="0"/>
            <a:t>CELL</a:t>
          </a:r>
        </a:p>
      </dgm:t>
    </dgm:pt>
    <dgm:pt modelId="{E18D0A08-B030-446D-8692-179E9B22EB5B}" type="sibTrans" cxnId="{0347C5FF-D796-40D9-8DD6-CD2F651C6EDA}">
      <dgm:prSet/>
      <dgm:spPr/>
      <dgm:t>
        <a:bodyPr/>
        <a:lstStyle/>
        <a:p>
          <a:endParaRPr lang="en-US"/>
        </a:p>
      </dgm:t>
    </dgm:pt>
    <dgm:pt modelId="{A0F6CA67-BF93-4E58-B468-65CFCCD53F42}" type="parTrans" cxnId="{0347C5FF-D796-40D9-8DD6-CD2F651C6EDA}">
      <dgm:prSet/>
      <dgm:spPr/>
      <dgm:t>
        <a:bodyPr/>
        <a:lstStyle/>
        <a:p>
          <a:endParaRPr lang="en-US"/>
        </a:p>
      </dgm:t>
    </dgm:pt>
    <dgm:pt modelId="{654D3A90-CD52-4377-B5F1-917714AA0110}" type="pres">
      <dgm:prSet presAssocID="{D313FC2F-7CA2-4078-8874-FD38263D6465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2C2F4F61-1FC7-42F9-8A56-ED2B482C20FD}" type="pres">
      <dgm:prSet presAssocID="{1AAC947E-AEA3-4275-8620-1BB9F19EED8D}" presName="centerShape" presStyleLbl="node0" presStyleIdx="0" presStyleCnt="1"/>
      <dgm:spPr/>
    </dgm:pt>
    <dgm:pt modelId="{AFE56F21-EA2D-4ACC-9E51-D6CB3D7F8FE8}" type="pres">
      <dgm:prSet presAssocID="{BA547824-7089-41B2-A200-119FD19F7B30}" presName="parTrans" presStyleLbl="sibTrans2D1" presStyleIdx="0" presStyleCnt="4"/>
      <dgm:spPr/>
    </dgm:pt>
    <dgm:pt modelId="{EC1926D2-44BE-4D97-AB90-006B0C496B8C}" type="pres">
      <dgm:prSet presAssocID="{BA547824-7089-41B2-A200-119FD19F7B30}" presName="connectorText" presStyleLbl="sibTrans2D1" presStyleIdx="0" presStyleCnt="4"/>
      <dgm:spPr/>
    </dgm:pt>
    <dgm:pt modelId="{01C0EC27-AC51-4B17-9257-37394A4205A3}" type="pres">
      <dgm:prSet presAssocID="{7F56197B-503D-4CAA-B510-C381A2E84AD2}" presName="node" presStyleLbl="node1" presStyleIdx="0" presStyleCnt="4">
        <dgm:presLayoutVars>
          <dgm:bulletEnabled val="1"/>
        </dgm:presLayoutVars>
      </dgm:prSet>
      <dgm:spPr/>
    </dgm:pt>
    <dgm:pt modelId="{8312DF84-2A54-483E-8931-1E52D4AD9F3E}" type="pres">
      <dgm:prSet presAssocID="{ACE71085-6362-4581-9BFB-BCDC031E5AB5}" presName="parTrans" presStyleLbl="sibTrans2D1" presStyleIdx="1" presStyleCnt="4"/>
      <dgm:spPr/>
    </dgm:pt>
    <dgm:pt modelId="{E1461AC4-4454-4B7D-BA51-9361B77DD38B}" type="pres">
      <dgm:prSet presAssocID="{ACE71085-6362-4581-9BFB-BCDC031E5AB5}" presName="connectorText" presStyleLbl="sibTrans2D1" presStyleIdx="1" presStyleCnt="4"/>
      <dgm:spPr/>
    </dgm:pt>
    <dgm:pt modelId="{9FF9B01E-8BA7-4A0F-9380-E1AE3EE458F4}" type="pres">
      <dgm:prSet presAssocID="{E0EBE303-1388-4830-8104-C856FAFAB1D6}" presName="node" presStyleLbl="node1" presStyleIdx="1" presStyleCnt="4">
        <dgm:presLayoutVars>
          <dgm:bulletEnabled val="1"/>
        </dgm:presLayoutVars>
      </dgm:prSet>
      <dgm:spPr/>
    </dgm:pt>
    <dgm:pt modelId="{7CA1B23C-226A-4F58-A73F-AB75A3A3C2D2}" type="pres">
      <dgm:prSet presAssocID="{262DAFD2-0C3C-43EC-8836-F1D3B2393EB7}" presName="parTrans" presStyleLbl="sibTrans2D1" presStyleIdx="2" presStyleCnt="4"/>
      <dgm:spPr/>
    </dgm:pt>
    <dgm:pt modelId="{D0A9A79B-6CC1-496D-A22F-26832518D0F7}" type="pres">
      <dgm:prSet presAssocID="{262DAFD2-0C3C-43EC-8836-F1D3B2393EB7}" presName="connectorText" presStyleLbl="sibTrans2D1" presStyleIdx="2" presStyleCnt="4"/>
      <dgm:spPr/>
    </dgm:pt>
    <dgm:pt modelId="{4976A933-EB8E-43DF-A97A-8B08C0617C01}" type="pres">
      <dgm:prSet presAssocID="{C560692A-B544-434D-989C-D7413104DCA1}" presName="node" presStyleLbl="node1" presStyleIdx="2" presStyleCnt="4">
        <dgm:presLayoutVars>
          <dgm:bulletEnabled val="1"/>
        </dgm:presLayoutVars>
      </dgm:prSet>
      <dgm:spPr/>
    </dgm:pt>
    <dgm:pt modelId="{90044733-9795-4DB6-B8E0-A06279D59164}" type="pres">
      <dgm:prSet presAssocID="{9E1DC1D7-812B-491F-8E47-65D7017F1A8C}" presName="parTrans" presStyleLbl="sibTrans2D1" presStyleIdx="3" presStyleCnt="4"/>
      <dgm:spPr/>
    </dgm:pt>
    <dgm:pt modelId="{1EFDEBCF-5CD3-464E-B1F3-84E2159E3E4C}" type="pres">
      <dgm:prSet presAssocID="{9E1DC1D7-812B-491F-8E47-65D7017F1A8C}" presName="connectorText" presStyleLbl="sibTrans2D1" presStyleIdx="3" presStyleCnt="4"/>
      <dgm:spPr/>
    </dgm:pt>
    <dgm:pt modelId="{17AC41D4-E265-46A0-988F-04010A508080}" type="pres">
      <dgm:prSet presAssocID="{667B327E-1ABB-4BAF-8617-3974433C676D}" presName="node" presStyleLbl="node1" presStyleIdx="3" presStyleCnt="4">
        <dgm:presLayoutVars>
          <dgm:bulletEnabled val="1"/>
        </dgm:presLayoutVars>
      </dgm:prSet>
      <dgm:spPr/>
    </dgm:pt>
  </dgm:ptLst>
  <dgm:cxnLst>
    <dgm:cxn modelId="{60C1EC12-05C8-43E1-B158-6A0159A3B79D}" type="presOf" srcId="{C560692A-B544-434D-989C-D7413104DCA1}" destId="{4976A933-EB8E-43DF-A97A-8B08C0617C01}" srcOrd="0" destOrd="0" presId="urn:microsoft.com/office/officeart/2005/8/layout/radial5"/>
    <dgm:cxn modelId="{93EF2920-F06E-4202-A2FC-A652F68E8B59}" type="presOf" srcId="{9E1DC1D7-812B-491F-8E47-65D7017F1A8C}" destId="{1EFDEBCF-5CD3-464E-B1F3-84E2159E3E4C}" srcOrd="1" destOrd="0" presId="urn:microsoft.com/office/officeart/2005/8/layout/radial5"/>
    <dgm:cxn modelId="{18DF6727-DBCC-4A87-BAD9-289B60FCEBDC}" type="presOf" srcId="{BA547824-7089-41B2-A200-119FD19F7B30}" destId="{AFE56F21-EA2D-4ACC-9E51-D6CB3D7F8FE8}" srcOrd="0" destOrd="0" presId="urn:microsoft.com/office/officeart/2005/8/layout/radial5"/>
    <dgm:cxn modelId="{38426F2A-1E36-4597-B2A4-DC7C1115E9BA}" type="presOf" srcId="{ACE71085-6362-4581-9BFB-BCDC031E5AB5}" destId="{E1461AC4-4454-4B7D-BA51-9361B77DD38B}" srcOrd="1" destOrd="0" presId="urn:microsoft.com/office/officeart/2005/8/layout/radial5"/>
    <dgm:cxn modelId="{194DBC2C-9287-4148-BF90-2854D24B6867}" type="presOf" srcId="{9E1DC1D7-812B-491F-8E47-65D7017F1A8C}" destId="{90044733-9795-4DB6-B8E0-A06279D59164}" srcOrd="0" destOrd="0" presId="urn:microsoft.com/office/officeart/2005/8/layout/radial5"/>
    <dgm:cxn modelId="{C339C35D-BD1A-495B-B596-3A595E60563C}" type="presOf" srcId="{E0EBE303-1388-4830-8104-C856FAFAB1D6}" destId="{9FF9B01E-8BA7-4A0F-9380-E1AE3EE458F4}" srcOrd="0" destOrd="0" presId="urn:microsoft.com/office/officeart/2005/8/layout/radial5"/>
    <dgm:cxn modelId="{BA45A748-815B-4C0B-B834-7B79597E7FB1}" type="presOf" srcId="{BA547824-7089-41B2-A200-119FD19F7B30}" destId="{EC1926D2-44BE-4D97-AB90-006B0C496B8C}" srcOrd="1" destOrd="0" presId="urn:microsoft.com/office/officeart/2005/8/layout/radial5"/>
    <dgm:cxn modelId="{DA78A76F-6118-43A7-9515-4480E2E14F03}" srcId="{1AAC947E-AEA3-4275-8620-1BB9F19EED8D}" destId="{E0EBE303-1388-4830-8104-C856FAFAB1D6}" srcOrd="1" destOrd="0" parTransId="{ACE71085-6362-4581-9BFB-BCDC031E5AB5}" sibTransId="{2E04D804-78CE-4050-B893-6018E1AC1EA2}"/>
    <dgm:cxn modelId="{DF7E1371-16C2-46FA-9196-C53D696C350F}" srcId="{1AAC947E-AEA3-4275-8620-1BB9F19EED8D}" destId="{667B327E-1ABB-4BAF-8617-3974433C676D}" srcOrd="3" destOrd="0" parTransId="{9E1DC1D7-812B-491F-8E47-65D7017F1A8C}" sibTransId="{9A40220B-920F-45F9-B78C-94DB4D15FB78}"/>
    <dgm:cxn modelId="{7C70FD8E-C6BC-416A-B433-A253FFAE0F83}" type="presOf" srcId="{1AAC947E-AEA3-4275-8620-1BB9F19EED8D}" destId="{2C2F4F61-1FC7-42F9-8A56-ED2B482C20FD}" srcOrd="0" destOrd="0" presId="urn:microsoft.com/office/officeart/2005/8/layout/radial5"/>
    <dgm:cxn modelId="{840FD192-8E52-46E4-B677-AD1212E2EDC6}" srcId="{1AAC947E-AEA3-4275-8620-1BB9F19EED8D}" destId="{7F56197B-503D-4CAA-B510-C381A2E84AD2}" srcOrd="0" destOrd="0" parTransId="{BA547824-7089-41B2-A200-119FD19F7B30}" sibTransId="{614959E6-A2DD-409F-B99A-E4B42D41AEDE}"/>
    <dgm:cxn modelId="{403F9AA0-CD30-4BAF-93A1-A245E0FFFF43}" type="presOf" srcId="{D313FC2F-7CA2-4078-8874-FD38263D6465}" destId="{654D3A90-CD52-4377-B5F1-917714AA0110}" srcOrd="0" destOrd="0" presId="urn:microsoft.com/office/officeart/2005/8/layout/radial5"/>
    <dgm:cxn modelId="{7FB2D3A7-668A-4BB7-8602-7FE40E4B4F7F}" type="presOf" srcId="{262DAFD2-0C3C-43EC-8836-F1D3B2393EB7}" destId="{7CA1B23C-226A-4F58-A73F-AB75A3A3C2D2}" srcOrd="0" destOrd="0" presId="urn:microsoft.com/office/officeart/2005/8/layout/radial5"/>
    <dgm:cxn modelId="{B1FD2DAE-9FAC-4F45-9854-25C30C936B6A}" type="presOf" srcId="{262DAFD2-0C3C-43EC-8836-F1D3B2393EB7}" destId="{D0A9A79B-6CC1-496D-A22F-26832518D0F7}" srcOrd="1" destOrd="0" presId="urn:microsoft.com/office/officeart/2005/8/layout/radial5"/>
    <dgm:cxn modelId="{EBAD44C5-5AC3-4043-9AA2-AA0283656A3B}" type="presOf" srcId="{7F56197B-503D-4CAA-B510-C381A2E84AD2}" destId="{01C0EC27-AC51-4B17-9257-37394A4205A3}" srcOrd="0" destOrd="0" presId="urn:microsoft.com/office/officeart/2005/8/layout/radial5"/>
    <dgm:cxn modelId="{295CF2C6-4AFD-478D-BFC4-3906B0BD9074}" srcId="{1AAC947E-AEA3-4275-8620-1BB9F19EED8D}" destId="{C560692A-B544-434D-989C-D7413104DCA1}" srcOrd="2" destOrd="0" parTransId="{262DAFD2-0C3C-43EC-8836-F1D3B2393EB7}" sibTransId="{AF9250F8-8524-4128-8D11-50C4959C0C8D}"/>
    <dgm:cxn modelId="{169122C9-91CC-4759-AE49-2809802AC9AD}" type="presOf" srcId="{ACE71085-6362-4581-9BFB-BCDC031E5AB5}" destId="{8312DF84-2A54-483E-8931-1E52D4AD9F3E}" srcOrd="0" destOrd="0" presId="urn:microsoft.com/office/officeart/2005/8/layout/radial5"/>
    <dgm:cxn modelId="{51E275D2-4718-4D43-8E87-1391B9B189BA}" type="presOf" srcId="{667B327E-1ABB-4BAF-8617-3974433C676D}" destId="{17AC41D4-E265-46A0-988F-04010A508080}" srcOrd="0" destOrd="0" presId="urn:microsoft.com/office/officeart/2005/8/layout/radial5"/>
    <dgm:cxn modelId="{0347C5FF-D796-40D9-8DD6-CD2F651C6EDA}" srcId="{D313FC2F-7CA2-4078-8874-FD38263D6465}" destId="{1AAC947E-AEA3-4275-8620-1BB9F19EED8D}" srcOrd="0" destOrd="0" parTransId="{A0F6CA67-BF93-4E58-B468-65CFCCD53F42}" sibTransId="{E18D0A08-B030-446D-8692-179E9B22EB5B}"/>
    <dgm:cxn modelId="{28B644F3-1018-4E68-A785-573478D1E41D}" type="presParOf" srcId="{654D3A90-CD52-4377-B5F1-917714AA0110}" destId="{2C2F4F61-1FC7-42F9-8A56-ED2B482C20FD}" srcOrd="0" destOrd="0" presId="urn:microsoft.com/office/officeart/2005/8/layout/radial5"/>
    <dgm:cxn modelId="{71B236AD-4E92-4C5F-AD79-96203467EFA5}" type="presParOf" srcId="{654D3A90-CD52-4377-B5F1-917714AA0110}" destId="{AFE56F21-EA2D-4ACC-9E51-D6CB3D7F8FE8}" srcOrd="1" destOrd="0" presId="urn:microsoft.com/office/officeart/2005/8/layout/radial5"/>
    <dgm:cxn modelId="{324ECBDE-B34A-4935-AA49-4979FC3032BB}" type="presParOf" srcId="{AFE56F21-EA2D-4ACC-9E51-D6CB3D7F8FE8}" destId="{EC1926D2-44BE-4D97-AB90-006B0C496B8C}" srcOrd="0" destOrd="0" presId="urn:microsoft.com/office/officeart/2005/8/layout/radial5"/>
    <dgm:cxn modelId="{86B4748B-4E55-4F86-B58F-899905C24E7A}" type="presParOf" srcId="{654D3A90-CD52-4377-B5F1-917714AA0110}" destId="{01C0EC27-AC51-4B17-9257-37394A4205A3}" srcOrd="2" destOrd="0" presId="urn:microsoft.com/office/officeart/2005/8/layout/radial5"/>
    <dgm:cxn modelId="{866326A8-59F7-4FC7-88CD-F3BF5FD52764}" type="presParOf" srcId="{654D3A90-CD52-4377-B5F1-917714AA0110}" destId="{8312DF84-2A54-483E-8931-1E52D4AD9F3E}" srcOrd="3" destOrd="0" presId="urn:microsoft.com/office/officeart/2005/8/layout/radial5"/>
    <dgm:cxn modelId="{20056093-D978-48C7-B567-D4615556587E}" type="presParOf" srcId="{8312DF84-2A54-483E-8931-1E52D4AD9F3E}" destId="{E1461AC4-4454-4B7D-BA51-9361B77DD38B}" srcOrd="0" destOrd="0" presId="urn:microsoft.com/office/officeart/2005/8/layout/radial5"/>
    <dgm:cxn modelId="{CCA2DEFA-2238-43D9-B09E-C1F9D2BF223C}" type="presParOf" srcId="{654D3A90-CD52-4377-B5F1-917714AA0110}" destId="{9FF9B01E-8BA7-4A0F-9380-E1AE3EE458F4}" srcOrd="4" destOrd="0" presId="urn:microsoft.com/office/officeart/2005/8/layout/radial5"/>
    <dgm:cxn modelId="{97F77684-6E96-4164-8D79-3D2CA8F9857F}" type="presParOf" srcId="{654D3A90-CD52-4377-B5F1-917714AA0110}" destId="{7CA1B23C-226A-4F58-A73F-AB75A3A3C2D2}" srcOrd="5" destOrd="0" presId="urn:microsoft.com/office/officeart/2005/8/layout/radial5"/>
    <dgm:cxn modelId="{5A48E2C0-7068-4317-8C22-71468B55DE70}" type="presParOf" srcId="{7CA1B23C-226A-4F58-A73F-AB75A3A3C2D2}" destId="{D0A9A79B-6CC1-496D-A22F-26832518D0F7}" srcOrd="0" destOrd="0" presId="urn:microsoft.com/office/officeart/2005/8/layout/radial5"/>
    <dgm:cxn modelId="{B9FBD676-DC08-43A3-81C3-9A62B7CFF03E}" type="presParOf" srcId="{654D3A90-CD52-4377-B5F1-917714AA0110}" destId="{4976A933-EB8E-43DF-A97A-8B08C0617C01}" srcOrd="6" destOrd="0" presId="urn:microsoft.com/office/officeart/2005/8/layout/radial5"/>
    <dgm:cxn modelId="{3B138C0F-E1F3-43E3-9E74-2CF5A3C2CBC8}" type="presParOf" srcId="{654D3A90-CD52-4377-B5F1-917714AA0110}" destId="{90044733-9795-4DB6-B8E0-A06279D59164}" srcOrd="7" destOrd="0" presId="urn:microsoft.com/office/officeart/2005/8/layout/radial5"/>
    <dgm:cxn modelId="{1A751C66-0616-4E54-88F9-16F7FC7376D3}" type="presParOf" srcId="{90044733-9795-4DB6-B8E0-A06279D59164}" destId="{1EFDEBCF-5CD3-464E-B1F3-84E2159E3E4C}" srcOrd="0" destOrd="0" presId="urn:microsoft.com/office/officeart/2005/8/layout/radial5"/>
    <dgm:cxn modelId="{ACA2F32C-14E3-4588-B037-098C8B09AE89}" type="presParOf" srcId="{654D3A90-CD52-4377-B5F1-917714AA0110}" destId="{17AC41D4-E265-46A0-988F-04010A508080}" srcOrd="8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2F4F61-1FC7-42F9-8A56-ED2B482C20FD}">
      <dsp:nvSpPr>
        <dsp:cNvPr id="0" name=""/>
        <dsp:cNvSpPr/>
      </dsp:nvSpPr>
      <dsp:spPr>
        <a:xfrm>
          <a:off x="2719086" y="1467202"/>
          <a:ext cx="1046472" cy="1046472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1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CELL</a:t>
          </a:r>
        </a:p>
      </dsp:txBody>
      <dsp:txXfrm>
        <a:off x="2872338" y="1620454"/>
        <a:ext cx="739968" cy="739968"/>
      </dsp:txXfrm>
    </dsp:sp>
    <dsp:sp modelId="{AFE56F21-EA2D-4ACC-9E51-D6CB3D7F8FE8}">
      <dsp:nvSpPr>
        <dsp:cNvPr id="0" name=""/>
        <dsp:cNvSpPr/>
      </dsp:nvSpPr>
      <dsp:spPr>
        <a:xfrm rot="16200000">
          <a:off x="3131452" y="1086388"/>
          <a:ext cx="221740" cy="35580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1">
                <a:tint val="60000"/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3164713" y="1190809"/>
        <a:ext cx="155218" cy="213480"/>
      </dsp:txXfrm>
    </dsp:sp>
    <dsp:sp modelId="{01C0EC27-AC51-4B17-9257-37394A4205A3}">
      <dsp:nvSpPr>
        <dsp:cNvPr id="0" name=""/>
        <dsp:cNvSpPr/>
      </dsp:nvSpPr>
      <dsp:spPr>
        <a:xfrm>
          <a:off x="2719086" y="2351"/>
          <a:ext cx="1046472" cy="1046472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1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Shift + Enter</a:t>
          </a:r>
        </a:p>
      </dsp:txBody>
      <dsp:txXfrm>
        <a:off x="2872338" y="155603"/>
        <a:ext cx="739968" cy="739968"/>
      </dsp:txXfrm>
    </dsp:sp>
    <dsp:sp modelId="{8312DF84-2A54-483E-8931-1E52D4AD9F3E}">
      <dsp:nvSpPr>
        <dsp:cNvPr id="0" name=""/>
        <dsp:cNvSpPr/>
      </dsp:nvSpPr>
      <dsp:spPr>
        <a:xfrm>
          <a:off x="3857602" y="1812538"/>
          <a:ext cx="221740" cy="35580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1">
                <a:tint val="60000"/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3857602" y="1883698"/>
        <a:ext cx="155218" cy="213480"/>
      </dsp:txXfrm>
    </dsp:sp>
    <dsp:sp modelId="{9FF9B01E-8BA7-4A0F-9380-E1AE3EE458F4}">
      <dsp:nvSpPr>
        <dsp:cNvPr id="0" name=""/>
        <dsp:cNvSpPr/>
      </dsp:nvSpPr>
      <dsp:spPr>
        <a:xfrm>
          <a:off x="4183937" y="1467202"/>
          <a:ext cx="1046472" cy="1046472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1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Tab</a:t>
          </a:r>
        </a:p>
      </dsp:txBody>
      <dsp:txXfrm>
        <a:off x="4337189" y="1620454"/>
        <a:ext cx="739968" cy="739968"/>
      </dsp:txXfrm>
    </dsp:sp>
    <dsp:sp modelId="{7CA1B23C-226A-4F58-A73F-AB75A3A3C2D2}">
      <dsp:nvSpPr>
        <dsp:cNvPr id="0" name=""/>
        <dsp:cNvSpPr/>
      </dsp:nvSpPr>
      <dsp:spPr>
        <a:xfrm rot="5400000">
          <a:off x="3131452" y="2538688"/>
          <a:ext cx="221740" cy="35580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1">
                <a:tint val="60000"/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3164713" y="2576587"/>
        <a:ext cx="155218" cy="213480"/>
      </dsp:txXfrm>
    </dsp:sp>
    <dsp:sp modelId="{4976A933-EB8E-43DF-A97A-8B08C0617C01}">
      <dsp:nvSpPr>
        <dsp:cNvPr id="0" name=""/>
        <dsp:cNvSpPr/>
      </dsp:nvSpPr>
      <dsp:spPr>
        <a:xfrm>
          <a:off x="2719086" y="2932054"/>
          <a:ext cx="1046472" cy="1046472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1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Enter </a:t>
          </a:r>
        </a:p>
      </dsp:txBody>
      <dsp:txXfrm>
        <a:off x="2872338" y="3085306"/>
        <a:ext cx="739968" cy="739968"/>
      </dsp:txXfrm>
    </dsp:sp>
    <dsp:sp modelId="{90044733-9795-4DB6-B8E0-A06279D59164}">
      <dsp:nvSpPr>
        <dsp:cNvPr id="0" name=""/>
        <dsp:cNvSpPr/>
      </dsp:nvSpPr>
      <dsp:spPr>
        <a:xfrm rot="10800000">
          <a:off x="2405302" y="1812538"/>
          <a:ext cx="221740" cy="35580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1">
                <a:tint val="60000"/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10800000">
        <a:off x="2471824" y="1883698"/>
        <a:ext cx="155218" cy="213480"/>
      </dsp:txXfrm>
    </dsp:sp>
    <dsp:sp modelId="{17AC41D4-E265-46A0-988F-04010A508080}">
      <dsp:nvSpPr>
        <dsp:cNvPr id="0" name=""/>
        <dsp:cNvSpPr/>
      </dsp:nvSpPr>
      <dsp:spPr>
        <a:xfrm>
          <a:off x="1254235" y="1467202"/>
          <a:ext cx="1046472" cy="1046472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1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Shift + Tab</a:t>
          </a:r>
        </a:p>
      </dsp:txBody>
      <dsp:txXfrm>
        <a:off x="1407487" y="1620454"/>
        <a:ext cx="739968" cy="73996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4/27/2020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95861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4/27/2020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99067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4/27/2020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12241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4/27/2020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7849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4/27/2020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75562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4/27/2020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14612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4/27/2020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05994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4/27/2020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09866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4/27/2020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90517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4/27/2020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3008244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E08D4B6A-8113-4DFB-B82E-B60CAC8E0A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822E561-F97C-4CBB-A9A6-A6BF6317B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21E816-31F5-48BB-BD02-D15F2F18B4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8620" y="863695"/>
            <a:ext cx="3511233" cy="3779995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The absolute beginners guide to excel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5D6E6B-3353-491C-A3C6-F278D6CED8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8621" y="4739780"/>
            <a:ext cx="3511233" cy="1147054"/>
          </a:xfrm>
        </p:spPr>
        <p:txBody>
          <a:bodyPr anchor="t">
            <a:normAutofit/>
          </a:bodyPr>
          <a:lstStyle/>
          <a:p>
            <a:r>
              <a:rPr lang="en-US" sz="2200" dirty="0"/>
              <a:t>Vadim </a:t>
            </a:r>
            <a:r>
              <a:rPr lang="en-US" sz="2200" dirty="0" err="1"/>
              <a:t>acosta</a:t>
            </a:r>
            <a:endParaRPr lang="en-US" sz="2200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B01B0E58-A5C8-4CDA-A2E0-35DF94E59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620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25B2C46A-B4E2-4E02-B38A-EAFB5F8DE3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591" r="24454"/>
          <a:stretch/>
        </p:blipFill>
        <p:spPr>
          <a:xfrm>
            <a:off x="4654295" y="10"/>
            <a:ext cx="7537705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0037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038B5B50-F607-448A-9BEA-8E5DFBAE86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6182" y="1920800"/>
            <a:ext cx="8617163" cy="461826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67903C7-CFBB-401F-A773-F48543A620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Columns and rows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8942560-B092-4487-BF6A-20897975FD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1" y="1920802"/>
            <a:ext cx="2137071" cy="4618261"/>
          </a:xfrm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Columns are vertical and lettered</a:t>
            </a:r>
          </a:p>
          <a:p>
            <a:r>
              <a:rPr lang="en-US" dirty="0"/>
              <a:t>Rows are horizontal and numbered</a:t>
            </a:r>
          </a:p>
          <a:p>
            <a:r>
              <a:rPr lang="en-US" dirty="0"/>
              <a:t>PowerPoint conforms with color theory</a:t>
            </a:r>
          </a:p>
          <a:p>
            <a:r>
              <a:rPr lang="en-US" dirty="0"/>
              <a:t>The coordinates of a cell are given as Column then Row Ex: J13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CC303CE-5AC3-4603-9D2E-CBB56C90377F}"/>
              </a:ext>
            </a:extLst>
          </p:cNvPr>
          <p:cNvSpPr/>
          <p:nvPr/>
        </p:nvSpPr>
        <p:spPr>
          <a:xfrm>
            <a:off x="2984500" y="3057524"/>
            <a:ext cx="8346440" cy="110491"/>
          </a:xfrm>
          <a:prstGeom prst="rect">
            <a:avLst/>
          </a:prstGeom>
          <a:solidFill>
            <a:srgbClr val="FFFF99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1661E1A-1807-4B00-859F-593A46B88E8F}"/>
              </a:ext>
            </a:extLst>
          </p:cNvPr>
          <p:cNvSpPr/>
          <p:nvPr/>
        </p:nvSpPr>
        <p:spPr>
          <a:xfrm>
            <a:off x="6217920" y="3168014"/>
            <a:ext cx="358140" cy="3103237"/>
          </a:xfrm>
          <a:prstGeom prst="rect">
            <a:avLst/>
          </a:prstGeom>
          <a:solidFill>
            <a:srgbClr val="FFFF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1BCC830-DE28-4ED9-8C03-7E1D217AEAD7}"/>
              </a:ext>
            </a:extLst>
          </p:cNvPr>
          <p:cNvSpPr/>
          <p:nvPr/>
        </p:nvSpPr>
        <p:spPr>
          <a:xfrm>
            <a:off x="2836183" y="3168014"/>
            <a:ext cx="148317" cy="3122296"/>
          </a:xfrm>
          <a:prstGeom prst="rect">
            <a:avLst/>
          </a:prstGeom>
          <a:solidFill>
            <a:srgbClr val="00B0F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05715A1-37FD-4D0C-B404-6E22A6365229}"/>
              </a:ext>
            </a:extLst>
          </p:cNvPr>
          <p:cNvSpPr/>
          <p:nvPr/>
        </p:nvSpPr>
        <p:spPr>
          <a:xfrm>
            <a:off x="2984500" y="4460393"/>
            <a:ext cx="8346440" cy="110491"/>
          </a:xfrm>
          <a:prstGeom prst="rect">
            <a:avLst/>
          </a:prstGeom>
          <a:solidFill>
            <a:srgbClr val="00B0F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929643B7-3C3E-4974-9840-4500E4B8FAA4}"/>
              </a:ext>
            </a:extLst>
          </p:cNvPr>
          <p:cNvSpPr/>
          <p:nvPr/>
        </p:nvSpPr>
        <p:spPr>
          <a:xfrm>
            <a:off x="6217919" y="4460393"/>
            <a:ext cx="358141" cy="110491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ECE88EA6-D58C-4DFA-B1C9-91CA2CB674F0}"/>
              </a:ext>
            </a:extLst>
          </p:cNvPr>
          <p:cNvSpPr/>
          <p:nvPr/>
        </p:nvSpPr>
        <p:spPr>
          <a:xfrm>
            <a:off x="2836181" y="2865121"/>
            <a:ext cx="608059" cy="162479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250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/>
      <p:bldP spid="3" grpId="0" animBg="1"/>
      <p:bldP spid="13" grpId="0" animBg="1"/>
      <p:bldP spid="14" grpId="0" animBg="1"/>
      <p:bldP spid="15" grpId="0" animBg="1"/>
      <p:bldP spid="16" grpId="0" animBg="1"/>
      <p:bldP spid="1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1BB56EB9-078F-4952-AC1F-149C7A0AE4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D3772EE4-ED5E-4D3A-A306-B22CF8667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601200"/>
            <a:ext cx="3703320" cy="578936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854756-00A6-4355-9619-5DED5594D9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2280" y="944752"/>
            <a:ext cx="3259016" cy="146269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Fun facts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10058680-D07C-4893-B2B7-91543F18AB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7B42427A-0A1F-4A55-8705-D9179F1E0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EE54A6FE-D8CB-48A3-900B-053D4EBD3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D47D8C-AB1B-4FC3-A0E1-D1F7D7CA2D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1513" y="2536031"/>
            <a:ext cx="3123783" cy="3671936"/>
          </a:xfrm>
        </p:spPr>
        <p:txBody>
          <a:bodyPr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FFFFFF"/>
                </a:solidFill>
              </a:rPr>
              <a:t>Each Excel spreadsheet can support up to </a:t>
            </a:r>
            <a:r>
              <a:rPr lang="en-US" sz="1400" b="1" dirty="0">
                <a:solidFill>
                  <a:srgbClr val="FFFFFF"/>
                </a:solidFill>
              </a:rPr>
              <a:t>1,048,576</a:t>
            </a:r>
            <a:r>
              <a:rPr lang="en-US" sz="1400" dirty="0">
                <a:solidFill>
                  <a:srgbClr val="FFFFFF"/>
                </a:solidFill>
              </a:rPr>
              <a:t> </a:t>
            </a:r>
            <a:r>
              <a:rPr lang="en-US" sz="1400" b="1" dirty="0">
                <a:solidFill>
                  <a:srgbClr val="FFFFFF"/>
                </a:solidFill>
              </a:rPr>
              <a:t>rows</a:t>
            </a:r>
            <a:r>
              <a:rPr lang="en-US" sz="1400" dirty="0">
                <a:solidFill>
                  <a:srgbClr val="FFFFFF"/>
                </a:solidFill>
              </a:rPr>
              <a:t> and </a:t>
            </a:r>
            <a:r>
              <a:rPr lang="en-US" sz="1400" b="1" dirty="0">
                <a:solidFill>
                  <a:srgbClr val="FFFFFF"/>
                </a:solidFill>
              </a:rPr>
              <a:t>16,384 columns</a:t>
            </a:r>
            <a:r>
              <a:rPr lang="en-US" sz="1400" dirty="0">
                <a:solidFill>
                  <a:srgbClr val="FFFFFF"/>
                </a:solidFill>
              </a:rPr>
              <a:t> of data that’s a whopping </a:t>
            </a:r>
            <a:r>
              <a:rPr lang="en-US" sz="1400" b="1" dirty="0">
                <a:solidFill>
                  <a:srgbClr val="FFFFFF"/>
                </a:solidFill>
              </a:rPr>
              <a:t>17,179,869,184 cells</a:t>
            </a:r>
            <a:r>
              <a:rPr lang="en-US" sz="1400" dirty="0">
                <a:solidFill>
                  <a:srgbClr val="FFFFFF"/>
                </a:solidFill>
              </a:rPr>
              <a:t>!</a:t>
            </a:r>
          </a:p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FFFFFF"/>
                </a:solidFill>
              </a:rPr>
              <a:t>Each cell in a spreadsheet can contain up to </a:t>
            </a:r>
            <a:r>
              <a:rPr lang="en-US" sz="1400" b="1" dirty="0">
                <a:solidFill>
                  <a:srgbClr val="FFFFFF"/>
                </a:solidFill>
              </a:rPr>
              <a:t>32,767 characters</a:t>
            </a:r>
          </a:p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FFFFFF"/>
                </a:solidFill>
              </a:rPr>
              <a:t>If every cell in a spreadsheet was filled to maximum capacity a single excel spreadsheet would contain over </a:t>
            </a:r>
            <a:r>
              <a:rPr lang="en-US" sz="1400" b="1" dirty="0">
                <a:solidFill>
                  <a:srgbClr val="FFFFFF"/>
                </a:solidFill>
              </a:rPr>
              <a:t>56 trillion characters!</a:t>
            </a:r>
          </a:p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FFFFFF"/>
                </a:solidFill>
              </a:rPr>
              <a:t>This is still nowhere close to what is needed to manage truly Big Data!</a:t>
            </a:r>
          </a:p>
        </p:txBody>
      </p:sp>
      <p:pic>
        <p:nvPicPr>
          <p:cNvPr id="4098" name="Picture 2" descr="image-alternative">
            <a:extLst>
              <a:ext uri="{FF2B5EF4-FFF2-40B4-BE49-F238E27FC236}">
                <a16:creationId xmlns:a16="http://schemas.microsoft.com/office/drawing/2014/main" id="{310514C8-4540-4118-A939-C3B1093EE7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14" b="-2"/>
          <a:stretch/>
        </p:blipFill>
        <p:spPr bwMode="auto">
          <a:xfrm>
            <a:off x="4241830" y="601200"/>
            <a:ext cx="7503636" cy="5789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1835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7903C7-CFBB-401F-A773-F48543A620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Selecting a cell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8942560-B092-4487-BF6A-20897975FD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1" y="1920802"/>
            <a:ext cx="2137071" cy="4618261"/>
          </a:xfrm>
        </p:spPr>
        <p:txBody>
          <a:bodyPr>
            <a:normAutofit/>
          </a:bodyPr>
          <a:lstStyle/>
          <a:p>
            <a:r>
              <a:rPr lang="en-US" dirty="0"/>
              <a:t>Your mouse cursor will turn into a cross as you hover it over the spreadsheet</a:t>
            </a:r>
          </a:p>
          <a:p>
            <a:r>
              <a:rPr lang="en-US" dirty="0"/>
              <a:t>To select a cell click on it</a:t>
            </a:r>
          </a:p>
          <a:p>
            <a:r>
              <a:rPr lang="en-US" dirty="0"/>
              <a:t>Now you can write in the cell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D839F62-7450-4679-A578-1FA156080C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6182" y="1920800"/>
            <a:ext cx="8617163" cy="4618261"/>
          </a:xfrm>
          <a:prstGeom prst="rect">
            <a:avLst/>
          </a:prstGeom>
        </p:spPr>
      </p:pic>
      <p:pic>
        <p:nvPicPr>
          <p:cNvPr id="17" name="Picture 16" descr="A picture containing clock&#10;&#10;Description automatically generated">
            <a:extLst>
              <a:ext uri="{FF2B5EF4-FFF2-40B4-BE49-F238E27FC236}">
                <a16:creationId xmlns:a16="http://schemas.microsoft.com/office/drawing/2014/main" id="{595547EB-8D97-43A7-9B1A-228A996FF4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0739" y="4418809"/>
            <a:ext cx="175261" cy="17526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F216A21-896B-4E78-97E0-9B5084F6A282}"/>
              </a:ext>
            </a:extLst>
          </p:cNvPr>
          <p:cNvSpPr txBox="1"/>
          <p:nvPr/>
        </p:nvSpPr>
        <p:spPr>
          <a:xfrm>
            <a:off x="6149691" y="4418809"/>
            <a:ext cx="47898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hello</a:t>
            </a:r>
          </a:p>
        </p:txBody>
      </p:sp>
    </p:spTree>
    <p:extLst>
      <p:ext uri="{BB962C8B-B14F-4D97-AF65-F5344CB8AC3E}">
        <p14:creationId xmlns:p14="http://schemas.microsoft.com/office/powerpoint/2010/main" val="2277105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/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7903C7-CFBB-401F-A773-F48543A620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Selecting multiple cells / range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8942560-B092-4487-BF6A-20897975FD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1" y="1920802"/>
            <a:ext cx="2137071" cy="4618261"/>
          </a:xfrm>
        </p:spPr>
        <p:txBody>
          <a:bodyPr>
            <a:normAutofit/>
          </a:bodyPr>
          <a:lstStyle/>
          <a:p>
            <a:r>
              <a:rPr lang="en-US" dirty="0"/>
              <a:t>To select multiple cells just click  and drag cursor</a:t>
            </a:r>
          </a:p>
          <a:p>
            <a:r>
              <a:rPr lang="en-US" dirty="0"/>
              <a:t>This is a </a:t>
            </a:r>
            <a:r>
              <a:rPr lang="en-US" b="1" dirty="0"/>
              <a:t>range </a:t>
            </a:r>
            <a:r>
              <a:rPr lang="en-US" dirty="0"/>
              <a:t>of cells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3E5255B-98D0-4FD8-BB85-F2C7117C31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6182" y="1920799"/>
            <a:ext cx="8608797" cy="4618261"/>
          </a:xfrm>
          <a:prstGeom prst="rect">
            <a:avLst/>
          </a:prstGeom>
        </p:spPr>
      </p:pic>
      <p:pic>
        <p:nvPicPr>
          <p:cNvPr id="13" name="Picture 12" descr="A picture containing clock&#10;&#10;Description automatically generated">
            <a:extLst>
              <a:ext uri="{FF2B5EF4-FFF2-40B4-BE49-F238E27FC236}">
                <a16:creationId xmlns:a16="http://schemas.microsoft.com/office/drawing/2014/main" id="{C3294FB2-8043-4904-92B5-A2632D8D5C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4824" y="5510762"/>
            <a:ext cx="175261" cy="175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183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7903C7-CFBB-401F-A773-F48543A620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range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8942560-B092-4487-BF6A-20897975FD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1" y="1920802"/>
            <a:ext cx="2137071" cy="4618261"/>
          </a:xfrm>
        </p:spPr>
        <p:txBody>
          <a:bodyPr>
            <a:normAutofit/>
          </a:bodyPr>
          <a:lstStyle/>
          <a:p>
            <a:r>
              <a:rPr lang="en-US" dirty="0"/>
              <a:t>Find the name of the top left cell in the range (</a:t>
            </a:r>
            <a:r>
              <a:rPr lang="en-US" b="1" dirty="0"/>
              <a:t>B2</a:t>
            </a:r>
            <a:r>
              <a:rPr lang="en-US" dirty="0"/>
              <a:t>)</a:t>
            </a:r>
          </a:p>
          <a:p>
            <a:r>
              <a:rPr lang="en-US" dirty="0"/>
              <a:t>Find the name of the bottom right cell in the range (</a:t>
            </a:r>
            <a:r>
              <a:rPr lang="en-US" b="1" dirty="0"/>
              <a:t>I22</a:t>
            </a:r>
            <a:r>
              <a:rPr lang="en-US" dirty="0"/>
              <a:t>)</a:t>
            </a:r>
          </a:p>
          <a:p>
            <a:r>
              <a:rPr lang="en-US" dirty="0"/>
              <a:t>The name of the range is ‘</a:t>
            </a:r>
            <a:r>
              <a:rPr lang="en-US" b="1" dirty="0"/>
              <a:t>B2:I22</a:t>
            </a:r>
            <a:r>
              <a:rPr lang="en-US" dirty="0"/>
              <a:t>’</a:t>
            </a:r>
          </a:p>
          <a:p>
            <a:r>
              <a:rPr lang="en-US" dirty="0"/>
              <a:t>Read out loud as </a:t>
            </a:r>
            <a:r>
              <a:rPr lang="en-US" b="1" dirty="0"/>
              <a:t>B2</a:t>
            </a:r>
            <a:r>
              <a:rPr lang="en-US" dirty="0"/>
              <a:t> </a:t>
            </a:r>
            <a:r>
              <a:rPr lang="en-US" b="1" dirty="0"/>
              <a:t>through</a:t>
            </a:r>
            <a:r>
              <a:rPr lang="en-US" dirty="0"/>
              <a:t> </a:t>
            </a:r>
            <a:r>
              <a:rPr lang="en-US" b="1" dirty="0"/>
              <a:t>I22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3E5255B-98D0-4FD8-BB85-F2C7117C31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6182" y="1920799"/>
            <a:ext cx="8608797" cy="4618261"/>
          </a:xfrm>
          <a:prstGeom prst="rect">
            <a:avLst/>
          </a:prstGeom>
        </p:spPr>
      </p:pic>
      <p:pic>
        <p:nvPicPr>
          <p:cNvPr id="13" name="Picture 12" descr="A picture containing clock&#10;&#10;Description automatically generated">
            <a:extLst>
              <a:ext uri="{FF2B5EF4-FFF2-40B4-BE49-F238E27FC236}">
                <a16:creationId xmlns:a16="http://schemas.microsoft.com/office/drawing/2014/main" id="{C3294FB2-8043-4904-92B5-A2632D8D5C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4824" y="5510762"/>
            <a:ext cx="175261" cy="17526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821F6E8-FB51-46F5-8883-836815853DEE}"/>
              </a:ext>
            </a:extLst>
          </p:cNvPr>
          <p:cNvSpPr/>
          <p:nvPr/>
        </p:nvSpPr>
        <p:spPr>
          <a:xfrm>
            <a:off x="3350895" y="3274695"/>
            <a:ext cx="350519" cy="106680"/>
          </a:xfrm>
          <a:prstGeom prst="rect">
            <a:avLst/>
          </a:prstGeom>
          <a:solidFill>
            <a:srgbClr val="FFFF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E985247-7A1C-4BDA-BB52-D040B4902C77}"/>
              </a:ext>
            </a:extLst>
          </p:cNvPr>
          <p:cNvSpPr/>
          <p:nvPr/>
        </p:nvSpPr>
        <p:spPr>
          <a:xfrm>
            <a:off x="5854305" y="5427499"/>
            <a:ext cx="350519" cy="106680"/>
          </a:xfrm>
          <a:prstGeom prst="rect">
            <a:avLst/>
          </a:prstGeom>
          <a:solidFill>
            <a:srgbClr val="FFFF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81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/>
      <p:bldP spid="6" grpId="0" animBg="1"/>
      <p:bldP spid="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Rectangle 136">
            <a:extLst>
              <a:ext uri="{FF2B5EF4-FFF2-40B4-BE49-F238E27FC236}">
                <a16:creationId xmlns:a16="http://schemas.microsoft.com/office/drawing/2014/main" id="{1BB56EB9-078F-4952-AC1F-149C7A0AE4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D3772EE4-ED5E-4D3A-A306-B22CF8667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601200"/>
            <a:ext cx="3703320" cy="578936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2E7821-7673-4556-8124-DBC7EEED01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2280" y="944752"/>
            <a:ext cx="3259016" cy="146269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Data entry</a:t>
            </a:r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10058680-D07C-4893-B2B7-91543F18AB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7B42427A-0A1F-4A55-8705-D9179F1E0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EE54A6FE-D8CB-48A3-900B-053D4EBD3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75476940-4375-4192-A0D7-6B272B950C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831" y="601200"/>
            <a:ext cx="7503636" cy="5785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88779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7903C7-CFBB-401F-A773-F48543A620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entry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8942560-B092-4487-BF6A-20897975FD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1" y="2226305"/>
            <a:ext cx="2624914" cy="4007253"/>
          </a:xfrm>
        </p:spPr>
        <p:txBody>
          <a:bodyPr>
            <a:normAutofit/>
          </a:bodyPr>
          <a:lstStyle/>
          <a:p>
            <a:r>
              <a:rPr lang="en-US" b="1" dirty="0"/>
              <a:t>On a cell. </a:t>
            </a:r>
            <a:r>
              <a:rPr lang="en-US" dirty="0"/>
              <a:t>Click on a cell and write a column name</a:t>
            </a:r>
          </a:p>
          <a:p>
            <a:r>
              <a:rPr lang="en-US" b="1" dirty="0"/>
              <a:t>In a cell. </a:t>
            </a:r>
            <a:r>
              <a:rPr lang="en-US" dirty="0"/>
              <a:t>Double click on a cell with text in it to alter text without replacing it. Watch for insertion point to confirm</a:t>
            </a:r>
          </a:p>
          <a:p>
            <a:r>
              <a:rPr lang="en-US" dirty="0"/>
              <a:t>The text can exceed the size of the cell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93ABD3-1191-4D4D-9451-78BBE03EC1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6105" y="2226305"/>
            <a:ext cx="8404703" cy="400725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032FDAF-5B62-4160-AE86-14A4C7F9C9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6105" y="2226305"/>
            <a:ext cx="8404703" cy="4007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196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7903C7-CFBB-401F-A773-F48543A620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Cell size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8942560-B092-4487-BF6A-20897975FD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1" y="1920802"/>
            <a:ext cx="3469815" cy="4618261"/>
          </a:xfrm>
        </p:spPr>
        <p:txBody>
          <a:bodyPr>
            <a:normAutofit/>
          </a:bodyPr>
          <a:lstStyle/>
          <a:p>
            <a:r>
              <a:rPr lang="en-US" dirty="0"/>
              <a:t>Hover your mouse over the border separating two columns or rows</a:t>
            </a:r>
          </a:p>
          <a:p>
            <a:r>
              <a:rPr lang="en-US" dirty="0"/>
              <a:t>Your cursor will turn into a double-sided arrow</a:t>
            </a:r>
          </a:p>
          <a:p>
            <a:r>
              <a:rPr lang="en-US" dirty="0"/>
              <a:t>Click and drag the border to fit it to your preference</a:t>
            </a:r>
          </a:p>
          <a:p>
            <a:r>
              <a:rPr lang="en-US" dirty="0"/>
              <a:t>Double click for an automatic adjustment</a:t>
            </a:r>
          </a:p>
          <a:p>
            <a:r>
              <a:rPr lang="en-US" dirty="0"/>
              <a:t>Press “Enter” to move down one row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AB37F3-C04E-49AF-87B3-FB13887BE4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5095" y="4229931"/>
            <a:ext cx="6225713" cy="213270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763919B-9280-4D78-A6F9-775A893C37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5095" y="2000436"/>
            <a:ext cx="6225713" cy="2119935"/>
          </a:xfrm>
          <a:prstGeom prst="rect">
            <a:avLst/>
          </a:prstGeom>
        </p:spPr>
      </p:pic>
      <p:sp>
        <p:nvSpPr>
          <p:cNvPr id="6" name="Arrow: Down 5">
            <a:extLst>
              <a:ext uri="{FF2B5EF4-FFF2-40B4-BE49-F238E27FC236}">
                <a16:creationId xmlns:a16="http://schemas.microsoft.com/office/drawing/2014/main" id="{CF14233C-FBE9-468C-ADB3-E4A8B30FECF8}"/>
              </a:ext>
            </a:extLst>
          </p:cNvPr>
          <p:cNvSpPr/>
          <p:nvPr/>
        </p:nvSpPr>
        <p:spPr>
          <a:xfrm>
            <a:off x="7981025" y="2885243"/>
            <a:ext cx="292964" cy="54375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37C8787-63CE-439B-BA1C-CA860E85EA63}"/>
              </a:ext>
            </a:extLst>
          </p:cNvPr>
          <p:cNvSpPr/>
          <p:nvPr/>
        </p:nvSpPr>
        <p:spPr>
          <a:xfrm>
            <a:off x="7723571" y="2090287"/>
            <a:ext cx="497151" cy="45793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743F5F4-E742-4158-BD5E-B853D5217459}"/>
              </a:ext>
            </a:extLst>
          </p:cNvPr>
          <p:cNvSpPr/>
          <p:nvPr/>
        </p:nvSpPr>
        <p:spPr>
          <a:xfrm>
            <a:off x="5736452" y="5093948"/>
            <a:ext cx="497151" cy="45793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6F6836-6349-4156-A9A6-05EB021D40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1006" y="2000435"/>
            <a:ext cx="7559802" cy="4362201"/>
          </a:xfrm>
          <a:prstGeom prst="rect">
            <a:avLst/>
          </a:prstGeom>
        </p:spPr>
      </p:pic>
      <p:sp>
        <p:nvSpPr>
          <p:cNvPr id="14" name="Arrow: Down 13">
            <a:extLst>
              <a:ext uri="{FF2B5EF4-FFF2-40B4-BE49-F238E27FC236}">
                <a16:creationId xmlns:a16="http://schemas.microsoft.com/office/drawing/2014/main" id="{5D852F6F-0F3A-42D8-B7B9-0A97AE24721D}"/>
              </a:ext>
            </a:extLst>
          </p:cNvPr>
          <p:cNvSpPr/>
          <p:nvPr/>
        </p:nvSpPr>
        <p:spPr>
          <a:xfrm>
            <a:off x="7981025" y="2885243"/>
            <a:ext cx="292964" cy="54375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962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/>
      <p:bldP spid="6" grpId="0" animBg="1"/>
      <p:bldP spid="7" grpId="0" animBg="1"/>
      <p:bldP spid="13" grpId="0" animBg="1"/>
      <p:bldP spid="1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7FE848-774D-40AD-BF51-C70EF4F6FE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17044"/>
          </a:xfrm>
        </p:spPr>
        <p:txBody>
          <a:bodyPr>
            <a:normAutofit fontScale="90000"/>
          </a:bodyPr>
          <a:lstStyle/>
          <a:p>
            <a:r>
              <a:rPr lang="en-US" dirty="0"/>
              <a:t>Selecting a cell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3DD1B6-5F4C-4CA2-8921-17E91F99D9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219200"/>
            <a:ext cx="5514808" cy="1333500"/>
          </a:xfrm>
        </p:spPr>
        <p:txBody>
          <a:bodyPr/>
          <a:lstStyle/>
          <a:p>
            <a:r>
              <a:rPr lang="en-US" dirty="0"/>
              <a:t>Push “Enter” to move one cell down</a:t>
            </a:r>
          </a:p>
          <a:p>
            <a:r>
              <a:rPr lang="en-US" dirty="0"/>
              <a:t>Push “Shift” + “Enter” to move one cell up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7F3059-5016-4FBB-AC2C-AC11037EAA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192" y="3048922"/>
            <a:ext cx="11029616" cy="3645661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47EA079-2518-41A0-B538-82D2B183632A}"/>
              </a:ext>
            </a:extLst>
          </p:cNvPr>
          <p:cNvSpPr txBox="1">
            <a:spLocks/>
          </p:cNvSpPr>
          <p:nvPr/>
        </p:nvSpPr>
        <p:spPr>
          <a:xfrm>
            <a:off x="6096000" y="1219200"/>
            <a:ext cx="5514808" cy="1333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Push “Tab” to move one cell right</a:t>
            </a:r>
          </a:p>
          <a:p>
            <a:r>
              <a:rPr lang="en-US" dirty="0"/>
              <a:t>Push “Shift” + “Tab” to move one cell right</a:t>
            </a:r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142C01B6-3E1A-41D9-911B-EB0BBF5B2103}"/>
              </a:ext>
            </a:extLst>
          </p:cNvPr>
          <p:cNvSpPr/>
          <p:nvPr/>
        </p:nvSpPr>
        <p:spPr>
          <a:xfrm>
            <a:off x="6378606" y="5530788"/>
            <a:ext cx="381740" cy="50602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85E53AC3-25D3-494B-8D9B-F1991A4A85FC}"/>
              </a:ext>
            </a:extLst>
          </p:cNvPr>
          <p:cNvSpPr/>
          <p:nvPr/>
        </p:nvSpPr>
        <p:spPr>
          <a:xfrm flipV="1">
            <a:off x="6378606" y="4279034"/>
            <a:ext cx="381740" cy="50602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1C6450B1-B2D6-4F4D-B782-C62CA2F84DDB}"/>
              </a:ext>
            </a:extLst>
          </p:cNvPr>
          <p:cNvSpPr/>
          <p:nvPr/>
        </p:nvSpPr>
        <p:spPr>
          <a:xfrm>
            <a:off x="7643674" y="5029662"/>
            <a:ext cx="550416" cy="3502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194C2BA1-CEE7-4F8D-97A4-12EECE10EB25}"/>
              </a:ext>
            </a:extLst>
          </p:cNvPr>
          <p:cNvSpPr/>
          <p:nvPr/>
        </p:nvSpPr>
        <p:spPr>
          <a:xfrm flipH="1">
            <a:off x="4802820" y="5029661"/>
            <a:ext cx="550416" cy="3502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615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D651B61-325E-4E73-8445-38B0DE8AAA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42E5253-D3AC-4AC2-B766-8B34F13C2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0AE8D57-436A-4073-9A75-15BB5949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2852671-8EB6-4EAF-8AF8-65CF3FD66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26B4480E-B7FF-4481-890E-043A69AE6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9394E1F-0B5F-497D-B2A6-8383A2A548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8" y="457200"/>
            <a:ext cx="3703320" cy="5935133"/>
            <a:chOff x="438068" y="457200"/>
            <a:chExt cx="3703320" cy="5935133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F1FF39A-AC3C-4066-9D4C-519AA22812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601201"/>
              <a:ext cx="3702134" cy="5791132"/>
            </a:xfrm>
            <a:prstGeom prst="rect">
              <a:avLst/>
            </a:prstGeom>
            <a:solidFill>
              <a:srgbClr val="465359">
                <a:alpha val="97000"/>
              </a:srgb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4C13BAB-7C00-4D21-A857-E3D41C0A2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rgbClr val="46535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EEFF0D0-4E34-4FEC-948B-AF82D3EEC8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1524001"/>
            <a:ext cx="3412067" cy="347838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 err="1">
                <a:solidFill>
                  <a:srgbClr val="FFFFFF"/>
                </a:solidFill>
              </a:rPr>
              <a:t>Woots</a:t>
            </a:r>
            <a:r>
              <a:rPr lang="en-US" sz="3600" dirty="0">
                <a:solidFill>
                  <a:srgbClr val="FFFFFF"/>
                </a:solidFill>
              </a:rPr>
              <a:t>! You can make a spreadsheet!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588BA3-08CC-45C8-B775-71B9106B55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2929" y="453643"/>
            <a:ext cx="5304430" cy="6038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375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1BB56EB9-078F-4952-AC1F-149C7A0AE4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D3772EE4-ED5E-4D3A-A306-B22CF8667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601200"/>
            <a:ext cx="3703320" cy="578936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D27603-AD44-4BEE-ABE5-96F1D5CF08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2280" y="944752"/>
            <a:ext cx="3259016" cy="146269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outline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10058680-D07C-4893-B2B7-91543F18AB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7B42427A-0A1F-4A55-8705-D9179F1E0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EE54A6FE-D8CB-48A3-900B-053D4EBD3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19E3DC-D1CF-4552-972A-DE59DFADB6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1513" y="2536031"/>
            <a:ext cx="3123783" cy="3671936"/>
          </a:xfrm>
        </p:spPr>
        <p:txBody>
          <a:bodyPr anchor="t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Getting Started</a:t>
            </a:r>
          </a:p>
          <a:p>
            <a:r>
              <a:rPr lang="en-US" dirty="0">
                <a:solidFill>
                  <a:srgbClr val="FFFFFF"/>
                </a:solidFill>
              </a:rPr>
              <a:t>The Interface</a:t>
            </a:r>
          </a:p>
          <a:p>
            <a:r>
              <a:rPr lang="en-US" dirty="0">
                <a:solidFill>
                  <a:srgbClr val="FFFFFF"/>
                </a:solidFill>
              </a:rPr>
              <a:t>Making a </a:t>
            </a:r>
            <a:r>
              <a:rPr lang="en-US" dirty="0" err="1">
                <a:solidFill>
                  <a:srgbClr val="FFFFFF"/>
                </a:solidFill>
              </a:rPr>
              <a:t>Spradsheet</a:t>
            </a:r>
            <a:endParaRPr lang="en-US" dirty="0">
              <a:solidFill>
                <a:srgbClr val="FFFFFF"/>
              </a:solidFill>
            </a:endParaRPr>
          </a:p>
          <a:p>
            <a:r>
              <a:rPr lang="en-US" dirty="0">
                <a:solidFill>
                  <a:srgbClr val="FFFFFF"/>
                </a:solidFill>
              </a:rPr>
              <a:t>Data Input</a:t>
            </a:r>
          </a:p>
        </p:txBody>
      </p:sp>
      <p:pic>
        <p:nvPicPr>
          <p:cNvPr id="2050" name="Picture 2" descr="Outlining-A-Novel">
            <a:extLst>
              <a:ext uri="{FF2B5EF4-FFF2-40B4-BE49-F238E27FC236}">
                <a16:creationId xmlns:a16="http://schemas.microsoft.com/office/drawing/2014/main" id="{77AFD375-77D2-4AF9-815A-4118DD1D54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2" r="6178" b="-1"/>
          <a:stretch/>
        </p:blipFill>
        <p:spPr bwMode="auto">
          <a:xfrm>
            <a:off x="4241830" y="601200"/>
            <a:ext cx="7503636" cy="5789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18516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Rectangle 136">
            <a:extLst>
              <a:ext uri="{FF2B5EF4-FFF2-40B4-BE49-F238E27FC236}">
                <a16:creationId xmlns:a16="http://schemas.microsoft.com/office/drawing/2014/main" id="{1BB56EB9-078F-4952-AC1F-149C7A0AE4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D3772EE4-ED5E-4D3A-A306-B22CF8667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601200"/>
            <a:ext cx="3703320" cy="578936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2E7821-7673-4556-8124-DBC7EEED01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2280" y="944752"/>
            <a:ext cx="3259016" cy="146269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Make it beautiful</a:t>
            </a:r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10058680-D07C-4893-B2B7-91543F18AB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7B42427A-0A1F-4A55-8705-D9179F1E0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EE54A6FE-D8CB-48A3-900B-053D4EBD3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A51584-2CDC-48E4-9C65-843BFA87E3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1830" y="606177"/>
            <a:ext cx="7503636" cy="5784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8388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7903C7-CFBB-401F-A773-F48543A620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Aesthetics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8942560-B092-4487-BF6A-20897975FD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242" y="1890876"/>
            <a:ext cx="2624914" cy="4525912"/>
          </a:xfrm>
        </p:spPr>
        <p:txBody>
          <a:bodyPr>
            <a:normAutofit/>
          </a:bodyPr>
          <a:lstStyle/>
          <a:p>
            <a:r>
              <a:rPr lang="en-US" dirty="0"/>
              <a:t>Click </a:t>
            </a:r>
            <a:r>
              <a:rPr lang="en-US" b="1" dirty="0"/>
              <a:t>B</a:t>
            </a:r>
            <a:r>
              <a:rPr lang="en-US" dirty="0"/>
              <a:t> in the font group to bold the title</a:t>
            </a:r>
          </a:p>
          <a:p>
            <a:r>
              <a:rPr lang="en-US" dirty="0"/>
              <a:t>Highlight the top row above all the columns and click “merge center” in the alignment group</a:t>
            </a:r>
          </a:p>
          <a:p>
            <a:endParaRPr lang="en-US" b="1" dirty="0"/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A433A89-85D3-4792-A862-6DF0FCC8B0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6106" y="1890876"/>
            <a:ext cx="8436652" cy="4525912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40420B58-40AF-4436-A079-EBA236981024}"/>
              </a:ext>
            </a:extLst>
          </p:cNvPr>
          <p:cNvSpPr/>
          <p:nvPr/>
        </p:nvSpPr>
        <p:spPr>
          <a:xfrm>
            <a:off x="4114800" y="2450592"/>
            <a:ext cx="195072" cy="18897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C0478B7-6AA4-45DA-8808-20165B30F9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0131" y="1873735"/>
            <a:ext cx="8468602" cy="4543053"/>
          </a:xfrm>
          <a:prstGeom prst="rect">
            <a:avLst/>
          </a:prstGeo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C82113F-D300-42A9-BE90-2E27AB6C2D6B}"/>
              </a:ext>
            </a:extLst>
          </p:cNvPr>
          <p:cNvSpPr/>
          <p:nvPr/>
        </p:nvSpPr>
        <p:spPr>
          <a:xfrm>
            <a:off x="6057900" y="2450592"/>
            <a:ext cx="784860" cy="188976"/>
          </a:xfrm>
          <a:prstGeom prst="roundRect">
            <a:avLst>
              <a:gd name="adj" fmla="val 0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5BA3F43-5C91-4C6B-98E1-E3967637CB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0130" y="1870122"/>
            <a:ext cx="8468603" cy="4563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644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/>
      <p:bldP spid="9" grpId="0" animBg="1"/>
      <p:bldP spid="1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7903C7-CFBB-401F-A773-F48543A620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Aesthetics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8942560-B092-4487-BF6A-20897975FD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242" y="1890876"/>
            <a:ext cx="2624914" cy="4525912"/>
          </a:xfrm>
        </p:spPr>
        <p:txBody>
          <a:bodyPr>
            <a:normAutofit/>
          </a:bodyPr>
          <a:lstStyle/>
          <a:p>
            <a:r>
              <a:rPr lang="en-US" dirty="0"/>
              <a:t>Click and highlight</a:t>
            </a:r>
            <a:r>
              <a:rPr lang="en-US" b="1" dirty="0"/>
              <a:t> </a:t>
            </a:r>
            <a:r>
              <a:rPr lang="en-US" dirty="0"/>
              <a:t>the column names in your table. In this case A:D</a:t>
            </a:r>
          </a:p>
          <a:p>
            <a:r>
              <a:rPr lang="en-US" dirty="0"/>
              <a:t>Double click on any of the borders between the columns</a:t>
            </a:r>
          </a:p>
          <a:p>
            <a:r>
              <a:rPr lang="en-US" dirty="0"/>
              <a:t>All the columns now fit your text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A8A607D-832E-4FC4-8E24-1FF2BF9C3B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6106" y="1890876"/>
            <a:ext cx="8436652" cy="45171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1D4AE6-A5B2-4EA6-80F7-A7A62377A1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6106" y="1881703"/>
            <a:ext cx="8436653" cy="451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155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1E7C6B-A949-40D7-85F6-29E62C365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B01BC68-AF23-4D2A-8A33-C0E33E548F41}"/>
              </a:ext>
            </a:extLst>
          </p:cNvPr>
          <p:cNvGrpSpPr/>
          <p:nvPr/>
        </p:nvGrpSpPr>
        <p:grpSpPr>
          <a:xfrm>
            <a:off x="415128" y="5037962"/>
            <a:ext cx="3070891" cy="727606"/>
            <a:chOff x="5275" y="0"/>
            <a:chExt cx="3070891" cy="727606"/>
          </a:xfrm>
        </p:grpSpPr>
        <p:sp>
          <p:nvSpPr>
            <p:cNvPr id="6" name="Arrow: Chevron 5">
              <a:extLst>
                <a:ext uri="{FF2B5EF4-FFF2-40B4-BE49-F238E27FC236}">
                  <a16:creationId xmlns:a16="http://schemas.microsoft.com/office/drawing/2014/main" id="{7748FD26-E28D-464A-9254-102EE9C5AFCC}"/>
                </a:ext>
              </a:extLst>
            </p:cNvPr>
            <p:cNvSpPr/>
            <p:nvPr/>
          </p:nvSpPr>
          <p:spPr>
            <a:xfrm>
              <a:off x="5275" y="0"/>
              <a:ext cx="3070891" cy="727606"/>
            </a:xfrm>
            <a:prstGeom prst="chevron">
              <a:avLst/>
            </a:prstGeom>
            <a:solidFill>
              <a:srgbClr val="7030A0">
                <a:alpha val="50196"/>
              </a:srgbClr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Arrow: Chevron 4">
              <a:extLst>
                <a:ext uri="{FF2B5EF4-FFF2-40B4-BE49-F238E27FC236}">
                  <a16:creationId xmlns:a16="http://schemas.microsoft.com/office/drawing/2014/main" id="{D82FAED5-FC74-4C83-9479-5B82886112C2}"/>
                </a:ext>
              </a:extLst>
            </p:cNvPr>
            <p:cNvSpPr txBox="1"/>
            <p:nvPr/>
          </p:nvSpPr>
          <p:spPr>
            <a:xfrm>
              <a:off x="369078" y="0"/>
              <a:ext cx="2343285" cy="72760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80023" tIns="60008" rIns="60008" bIns="60008" numCol="1" spcCol="1270" anchor="ctr" anchorCtr="0">
              <a:noAutofit/>
            </a:bodyPr>
            <a:lstStyle/>
            <a:p>
              <a:pPr marL="0" lvl="0" indent="0" algn="ctr" defTabSz="2000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4500" kern="1200" dirty="0"/>
                <a:t>TABS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9866118E-333B-4246-B367-3EEFADCDD6D8}"/>
              </a:ext>
            </a:extLst>
          </p:cNvPr>
          <p:cNvGrpSpPr/>
          <p:nvPr/>
        </p:nvGrpSpPr>
        <p:grpSpPr>
          <a:xfrm>
            <a:off x="415128" y="4100845"/>
            <a:ext cx="3070891" cy="727606"/>
            <a:chOff x="45890" y="0"/>
            <a:chExt cx="4059352" cy="727606"/>
          </a:xfrm>
        </p:grpSpPr>
        <p:sp>
          <p:nvSpPr>
            <p:cNvPr id="9" name="Arrow: Chevron 8">
              <a:extLst>
                <a:ext uri="{FF2B5EF4-FFF2-40B4-BE49-F238E27FC236}">
                  <a16:creationId xmlns:a16="http://schemas.microsoft.com/office/drawing/2014/main" id="{EBBCA63A-7CD4-42CB-9405-9BEE7E24B97F}"/>
                </a:ext>
              </a:extLst>
            </p:cNvPr>
            <p:cNvSpPr/>
            <p:nvPr/>
          </p:nvSpPr>
          <p:spPr>
            <a:xfrm>
              <a:off x="45890" y="0"/>
              <a:ext cx="4059352" cy="727606"/>
            </a:xfrm>
            <a:prstGeom prst="chevron">
              <a:avLst/>
            </a:prstGeom>
            <a:solidFill>
              <a:srgbClr val="FFC000">
                <a:alpha val="74902"/>
              </a:srgbClr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" name="Arrow: Chevron 4">
              <a:extLst>
                <a:ext uri="{FF2B5EF4-FFF2-40B4-BE49-F238E27FC236}">
                  <a16:creationId xmlns:a16="http://schemas.microsoft.com/office/drawing/2014/main" id="{90B1D80C-3E6A-4F2F-92D6-D0C187F48034}"/>
                </a:ext>
              </a:extLst>
            </p:cNvPr>
            <p:cNvSpPr txBox="1"/>
            <p:nvPr/>
          </p:nvSpPr>
          <p:spPr>
            <a:xfrm>
              <a:off x="409693" y="0"/>
              <a:ext cx="3331746" cy="72760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84023" tIns="61341" rIns="61341" bIns="61341" numCol="1" spcCol="1270" anchor="ctr" anchorCtr="0">
              <a:noAutofit/>
            </a:bodyPr>
            <a:lstStyle/>
            <a:p>
              <a:pPr marL="0" lvl="0" indent="0" algn="ctr" defTabSz="2044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4600" kern="1200" dirty="0"/>
                <a:t>RIBBON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587A379-0121-4396-9A28-86B490FB37CF}"/>
              </a:ext>
            </a:extLst>
          </p:cNvPr>
          <p:cNvGrpSpPr/>
          <p:nvPr/>
        </p:nvGrpSpPr>
        <p:grpSpPr>
          <a:xfrm>
            <a:off x="415128" y="2029549"/>
            <a:ext cx="3070891" cy="727606"/>
            <a:chOff x="9995" y="0"/>
            <a:chExt cx="5975188" cy="727606"/>
          </a:xfrm>
        </p:grpSpPr>
        <p:sp>
          <p:nvSpPr>
            <p:cNvPr id="12" name="Arrow: Chevron 11">
              <a:extLst>
                <a:ext uri="{FF2B5EF4-FFF2-40B4-BE49-F238E27FC236}">
                  <a16:creationId xmlns:a16="http://schemas.microsoft.com/office/drawing/2014/main" id="{D6BA3EF0-9BE8-42A3-AF10-0B3DE47F527B}"/>
                </a:ext>
              </a:extLst>
            </p:cNvPr>
            <p:cNvSpPr/>
            <p:nvPr/>
          </p:nvSpPr>
          <p:spPr>
            <a:xfrm>
              <a:off x="9995" y="0"/>
              <a:ext cx="5975188" cy="727606"/>
            </a:xfrm>
            <a:prstGeom prst="chevron">
              <a:avLst/>
            </a:prstGeom>
            <a:solidFill>
              <a:srgbClr val="00B0F0">
                <a:alpha val="50196"/>
              </a:srgbClr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" name="Arrow: Chevron 4">
              <a:extLst>
                <a:ext uri="{FF2B5EF4-FFF2-40B4-BE49-F238E27FC236}">
                  <a16:creationId xmlns:a16="http://schemas.microsoft.com/office/drawing/2014/main" id="{F67EC8BA-7D51-49B1-A0C1-08689A5826B7}"/>
                </a:ext>
              </a:extLst>
            </p:cNvPr>
            <p:cNvSpPr txBox="1"/>
            <p:nvPr/>
          </p:nvSpPr>
          <p:spPr>
            <a:xfrm>
              <a:off x="373798" y="0"/>
              <a:ext cx="5247582" cy="72760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84023" tIns="61341" rIns="61341" bIns="61341" numCol="1" spcCol="1270" anchor="ctr" anchorCtr="0">
              <a:noAutofit/>
            </a:bodyPr>
            <a:lstStyle/>
            <a:p>
              <a:pPr marL="0" lvl="0" indent="0" algn="ctr" defTabSz="2044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4600" kern="1200" dirty="0"/>
                <a:t>GROUPS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47A0609-EA14-4DB2-BFF8-7D2926638285}"/>
              </a:ext>
            </a:extLst>
          </p:cNvPr>
          <p:cNvGrpSpPr/>
          <p:nvPr/>
        </p:nvGrpSpPr>
        <p:grpSpPr>
          <a:xfrm>
            <a:off x="415128" y="3065197"/>
            <a:ext cx="3070891" cy="727606"/>
            <a:chOff x="5553" y="0"/>
            <a:chExt cx="11361743" cy="727606"/>
          </a:xfrm>
        </p:grpSpPr>
        <p:sp>
          <p:nvSpPr>
            <p:cNvPr id="15" name="Arrow: Chevron 14">
              <a:extLst>
                <a:ext uri="{FF2B5EF4-FFF2-40B4-BE49-F238E27FC236}">
                  <a16:creationId xmlns:a16="http://schemas.microsoft.com/office/drawing/2014/main" id="{EC2D523A-2313-4C34-BAE7-1927F62CFE90}"/>
                </a:ext>
              </a:extLst>
            </p:cNvPr>
            <p:cNvSpPr/>
            <p:nvPr/>
          </p:nvSpPr>
          <p:spPr>
            <a:xfrm>
              <a:off x="5553" y="0"/>
              <a:ext cx="11361743" cy="727606"/>
            </a:xfrm>
            <a:prstGeom prst="chevron">
              <a:avLst/>
            </a:prstGeom>
            <a:solidFill>
              <a:srgbClr val="FF0000">
                <a:alpha val="74902"/>
              </a:srgbClr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6" name="Arrow: Chevron 4">
              <a:extLst>
                <a:ext uri="{FF2B5EF4-FFF2-40B4-BE49-F238E27FC236}">
                  <a16:creationId xmlns:a16="http://schemas.microsoft.com/office/drawing/2014/main" id="{310E25A0-0685-4D4E-B766-F60D4B34C869}"/>
                </a:ext>
              </a:extLst>
            </p:cNvPr>
            <p:cNvSpPr txBox="1"/>
            <p:nvPr/>
          </p:nvSpPr>
          <p:spPr>
            <a:xfrm>
              <a:off x="369356" y="0"/>
              <a:ext cx="10634137" cy="72760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84023" tIns="61341" rIns="61341" bIns="61341" numCol="1" spcCol="1270" anchor="ctr" anchorCtr="0">
              <a:noAutofit/>
            </a:bodyPr>
            <a:lstStyle/>
            <a:p>
              <a:pPr marL="0" lvl="0" indent="0" algn="ctr" defTabSz="2044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4600" kern="1200" dirty="0"/>
                <a:t>LAUNCH</a:t>
              </a:r>
            </a:p>
          </p:txBody>
        </p:sp>
      </p:grp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DF6F90CC-32B1-463F-A600-22A716DE0A6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83030697"/>
              </p:ext>
            </p:extLst>
          </p:nvPr>
        </p:nvGraphicFramePr>
        <p:xfrm>
          <a:off x="4412201" y="2521258"/>
          <a:ext cx="6484645" cy="39808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39642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7903C7-CFBB-401F-A773-F48543A620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spreadsheet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017306-E0A6-42BC-9C64-13B9511DCA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37" y="2218537"/>
            <a:ext cx="7613791" cy="408264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537393C-8BCC-4D06-AECE-6D7DD8B945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6184" y="1950728"/>
            <a:ext cx="8616561" cy="4618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759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Rectangle 80">
            <a:extLst>
              <a:ext uri="{FF2B5EF4-FFF2-40B4-BE49-F238E27FC236}">
                <a16:creationId xmlns:a16="http://schemas.microsoft.com/office/drawing/2014/main" id="{1BB56EB9-078F-4952-AC1F-149C7A0AE4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D3772EE4-ED5E-4D3A-A306-B22CF8667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601200"/>
            <a:ext cx="3703320" cy="578936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2E7821-7673-4556-8124-DBC7EEED01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2280" y="944752"/>
            <a:ext cx="3259016" cy="146269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Getting started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10058680-D07C-4893-B2B7-91543F18AB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7B42427A-0A1F-4A55-8705-D9179F1E0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EE54A6FE-D8CB-48A3-900B-053D4EBD3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30" name="Content Placeholder 1029">
            <a:extLst>
              <a:ext uri="{FF2B5EF4-FFF2-40B4-BE49-F238E27FC236}">
                <a16:creationId xmlns:a16="http://schemas.microsoft.com/office/drawing/2014/main" id="{A33BE6BA-C0EF-47D8-BF99-89788CCF7B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1513" y="2536031"/>
            <a:ext cx="3123783" cy="3671936"/>
          </a:xfrm>
        </p:spPr>
        <p:txBody>
          <a:bodyPr anchor="t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Click on the Excel Icon</a:t>
            </a:r>
          </a:p>
          <a:p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3EC76D-DC86-40E8-A343-4C4CC218FF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472" r="6366" b="1"/>
          <a:stretch/>
        </p:blipFill>
        <p:spPr>
          <a:xfrm>
            <a:off x="4241830" y="601200"/>
            <a:ext cx="7503636" cy="5789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1121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48A07E5-1B4A-4AB3-A5C0-615590DACE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0477" y="702155"/>
            <a:ext cx="8663415" cy="598233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DAEA6EB-2E6E-404D-8D88-76FE0304F1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5"/>
            <a:ext cx="2379286" cy="1783593"/>
          </a:xfrm>
        </p:spPr>
        <p:txBody>
          <a:bodyPr/>
          <a:lstStyle/>
          <a:p>
            <a:r>
              <a:rPr lang="en-US" dirty="0"/>
              <a:t>Version</a:t>
            </a:r>
            <a:br>
              <a:rPr lang="en-US" dirty="0"/>
            </a:br>
            <a:r>
              <a:rPr lang="en-US" dirty="0"/>
              <a:t>control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D5E5DD-2852-41FE-8E4A-167A71FDC5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340864"/>
            <a:ext cx="2304883" cy="3814980"/>
          </a:xfrm>
        </p:spPr>
        <p:txBody>
          <a:bodyPr/>
          <a:lstStyle/>
          <a:p>
            <a:r>
              <a:rPr lang="en-US" dirty="0"/>
              <a:t>All examples shown on the Microsoft Excel 365 Business, 2019 update</a:t>
            </a:r>
          </a:p>
          <a:p>
            <a:r>
              <a:rPr lang="en-US" dirty="0"/>
              <a:t>To check your version go to File -&gt; Account -&gt; About Excel </a:t>
            </a:r>
          </a:p>
        </p:txBody>
      </p:sp>
      <p:sp>
        <p:nvSpPr>
          <p:cNvPr id="6" name="Speech Bubble: Oval 5">
            <a:extLst>
              <a:ext uri="{FF2B5EF4-FFF2-40B4-BE49-F238E27FC236}">
                <a16:creationId xmlns:a16="http://schemas.microsoft.com/office/drawing/2014/main" id="{64A23D62-B726-4D8B-A31B-037B77ADF0F6}"/>
              </a:ext>
            </a:extLst>
          </p:cNvPr>
          <p:cNvSpPr/>
          <p:nvPr/>
        </p:nvSpPr>
        <p:spPr>
          <a:xfrm>
            <a:off x="7599286" y="3977198"/>
            <a:ext cx="878889" cy="905522"/>
          </a:xfrm>
          <a:prstGeom prst="wedgeEllipseCallout">
            <a:avLst>
              <a:gd name="adj1" fmla="val -458303"/>
              <a:gd name="adj2" fmla="val 156590"/>
            </a:avLst>
          </a:prstGeom>
          <a:solidFill>
            <a:srgbClr val="217346">
              <a:alpha val="5098"/>
            </a:srgbClr>
          </a:solidFill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5060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99BDD5-58E5-48BE-AB4F-618893EBD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5"/>
            <a:ext cx="2514433" cy="1336195"/>
          </a:xfrm>
        </p:spPr>
        <p:txBody>
          <a:bodyPr/>
          <a:lstStyle/>
          <a:p>
            <a:r>
              <a:rPr lang="en-US" dirty="0"/>
              <a:t>It starts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DCE268-65EE-44D6-81C0-E48BE4E992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447925"/>
            <a:ext cx="2076283" cy="3810000"/>
          </a:xfrm>
        </p:spPr>
        <p:txBody>
          <a:bodyPr/>
          <a:lstStyle/>
          <a:p>
            <a:r>
              <a:rPr lang="en-US" dirty="0"/>
              <a:t>Click New</a:t>
            </a:r>
          </a:p>
          <a:p>
            <a:r>
              <a:rPr lang="en-US" dirty="0"/>
              <a:t>Check out tutorials</a:t>
            </a:r>
          </a:p>
          <a:p>
            <a:r>
              <a:rPr lang="en-US" dirty="0"/>
              <a:t>Check out templates</a:t>
            </a:r>
          </a:p>
          <a:p>
            <a:r>
              <a:rPr lang="en-US" dirty="0"/>
              <a:t>Start with a Blank Workbook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A35F69-5227-4165-ABD5-52F5DA937E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5623" y="1140625"/>
            <a:ext cx="8805185" cy="546895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FCF949D-F603-40A7-AB6F-C585DCBA992C}"/>
              </a:ext>
            </a:extLst>
          </p:cNvPr>
          <p:cNvSpPr/>
          <p:nvPr/>
        </p:nvSpPr>
        <p:spPr>
          <a:xfrm>
            <a:off x="3781425" y="3793446"/>
            <a:ext cx="7829383" cy="1371597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9BF4926-CDEA-460E-ADB2-5591E6B440BF}"/>
              </a:ext>
            </a:extLst>
          </p:cNvPr>
          <p:cNvSpPr/>
          <p:nvPr/>
        </p:nvSpPr>
        <p:spPr>
          <a:xfrm>
            <a:off x="3781425" y="5204875"/>
            <a:ext cx="7829383" cy="1371598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15F61B9-AC25-4C7D-BDFD-141C241E2264}"/>
              </a:ext>
            </a:extLst>
          </p:cNvPr>
          <p:cNvSpPr/>
          <p:nvPr/>
        </p:nvSpPr>
        <p:spPr>
          <a:xfrm>
            <a:off x="3781425" y="1568789"/>
            <a:ext cx="1609726" cy="1371599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E56AC39-FBF4-4ABA-9490-2CB1635BE442}"/>
              </a:ext>
            </a:extLst>
          </p:cNvPr>
          <p:cNvSpPr/>
          <p:nvPr/>
        </p:nvSpPr>
        <p:spPr>
          <a:xfrm>
            <a:off x="2840855" y="2447925"/>
            <a:ext cx="656948" cy="721403"/>
          </a:xfrm>
          <a:prstGeom prst="roundRect">
            <a:avLst/>
          </a:prstGeom>
          <a:noFill/>
          <a:ln w="1905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0024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  <p:bldP spid="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Rectangle 136">
            <a:extLst>
              <a:ext uri="{FF2B5EF4-FFF2-40B4-BE49-F238E27FC236}">
                <a16:creationId xmlns:a16="http://schemas.microsoft.com/office/drawing/2014/main" id="{1BB56EB9-078F-4952-AC1F-149C7A0AE4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D3772EE4-ED5E-4D3A-A306-B22CF8667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601200"/>
            <a:ext cx="3703320" cy="578936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2E7821-7673-4556-8124-DBC7EEED01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2280" y="944752"/>
            <a:ext cx="3259016" cy="146269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The interface</a:t>
            </a:r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10058680-D07C-4893-B2B7-91543F18AB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7B42427A-0A1F-4A55-8705-D9179F1E0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EE54A6FE-D8CB-48A3-900B-053D4EBD3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0F3EF14-6372-458A-8F7F-BF4DE5797D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82" r="16764" b="-1"/>
          <a:stretch/>
        </p:blipFill>
        <p:spPr bwMode="auto">
          <a:xfrm>
            <a:off x="4241830" y="601200"/>
            <a:ext cx="7503636" cy="5789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49343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3B258-BC11-496B-B650-95F0E14151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621" y="772386"/>
            <a:ext cx="11029616" cy="1008790"/>
          </a:xfrm>
        </p:spPr>
        <p:txBody>
          <a:bodyPr/>
          <a:lstStyle/>
          <a:p>
            <a:r>
              <a:rPr lang="en-US" dirty="0"/>
              <a:t>Terminology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3B975D-FDBD-4D33-86CB-1D97C37989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880" y="3458397"/>
            <a:ext cx="11572240" cy="2612281"/>
          </a:xfrm>
          <a:prstGeom prst="rect">
            <a:avLst/>
          </a:prstGeom>
        </p:spPr>
      </p:pic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EC9305F0-BD78-46D4-93E4-870F1890B962}"/>
              </a:ext>
            </a:extLst>
          </p:cNvPr>
          <p:cNvSpPr/>
          <p:nvPr/>
        </p:nvSpPr>
        <p:spPr>
          <a:xfrm>
            <a:off x="309878" y="3728720"/>
            <a:ext cx="4243834" cy="255834"/>
          </a:xfrm>
          <a:prstGeom prst="wedgeRoundRectCallout">
            <a:avLst>
              <a:gd name="adj1" fmla="val -20772"/>
              <a:gd name="adj2" fmla="val -51401"/>
              <a:gd name="adj3" fmla="val 16667"/>
            </a:avLst>
          </a:prstGeom>
          <a:solidFill>
            <a:srgbClr val="7030A0">
              <a:alpha val="30196"/>
            </a:srgbClr>
          </a:solidFill>
          <a:ln w="12700">
            <a:solidFill>
              <a:srgbClr val="2173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D21B1676-B78D-4ABD-93BF-158307532C0C}"/>
              </a:ext>
            </a:extLst>
          </p:cNvPr>
          <p:cNvSpPr/>
          <p:nvPr/>
        </p:nvSpPr>
        <p:spPr>
          <a:xfrm>
            <a:off x="309879" y="4007875"/>
            <a:ext cx="11572240" cy="597530"/>
          </a:xfrm>
          <a:prstGeom prst="wedgeRoundRectCallout">
            <a:avLst>
              <a:gd name="adj1" fmla="val 14305"/>
              <a:gd name="adj2" fmla="val -14464"/>
              <a:gd name="adj3" fmla="val 16667"/>
            </a:avLst>
          </a:prstGeom>
          <a:solidFill>
            <a:srgbClr val="FFC000">
              <a:alpha val="29804"/>
            </a:srgbClr>
          </a:solidFill>
          <a:ln w="12700">
            <a:solidFill>
              <a:srgbClr val="2173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24DC40B9-97FB-427F-9265-8D850E9962A4}"/>
              </a:ext>
            </a:extLst>
          </p:cNvPr>
          <p:cNvSpPr/>
          <p:nvPr/>
        </p:nvSpPr>
        <p:spPr>
          <a:xfrm>
            <a:off x="609600" y="4628729"/>
            <a:ext cx="504826" cy="118046"/>
          </a:xfrm>
          <a:prstGeom prst="wedgeRoundRectCallout">
            <a:avLst>
              <a:gd name="adj1" fmla="val -1480"/>
              <a:gd name="adj2" fmla="val 9120"/>
              <a:gd name="adj3" fmla="val 16667"/>
            </a:avLst>
          </a:prstGeom>
          <a:solidFill>
            <a:srgbClr val="00B0F0">
              <a:alpha val="29804"/>
            </a:srgbClr>
          </a:solidFill>
          <a:ln w="12700">
            <a:solidFill>
              <a:srgbClr val="2173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Speech Bubble: Rectangle with Corners Rounded 21">
            <a:extLst>
              <a:ext uri="{FF2B5EF4-FFF2-40B4-BE49-F238E27FC236}">
                <a16:creationId xmlns:a16="http://schemas.microsoft.com/office/drawing/2014/main" id="{C05B7367-F301-4887-A400-3BE3CD3C640E}"/>
              </a:ext>
            </a:extLst>
          </p:cNvPr>
          <p:cNvSpPr/>
          <p:nvPr/>
        </p:nvSpPr>
        <p:spPr>
          <a:xfrm>
            <a:off x="1422400" y="4627459"/>
            <a:ext cx="107157" cy="118046"/>
          </a:xfrm>
          <a:prstGeom prst="wedgeRoundRectCallout">
            <a:avLst>
              <a:gd name="adj1" fmla="val 954"/>
              <a:gd name="adj2" fmla="val -29331"/>
              <a:gd name="adj3" fmla="val 16667"/>
            </a:avLst>
          </a:prstGeom>
          <a:solidFill>
            <a:srgbClr val="FF0000">
              <a:alpha val="29804"/>
            </a:srgbClr>
          </a:solidFill>
          <a:ln w="9525">
            <a:solidFill>
              <a:srgbClr val="2173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Speech Bubble: Rectangle with Corners Rounded 27">
            <a:extLst>
              <a:ext uri="{FF2B5EF4-FFF2-40B4-BE49-F238E27FC236}">
                <a16:creationId xmlns:a16="http://schemas.microsoft.com/office/drawing/2014/main" id="{6C2B0AD6-ADA0-4840-8F73-66ECCD9ACAEB}"/>
              </a:ext>
            </a:extLst>
          </p:cNvPr>
          <p:cNvSpPr/>
          <p:nvPr/>
        </p:nvSpPr>
        <p:spPr>
          <a:xfrm>
            <a:off x="2067083" y="4629996"/>
            <a:ext cx="504826" cy="116779"/>
          </a:xfrm>
          <a:prstGeom prst="wedgeRoundRectCallout">
            <a:avLst>
              <a:gd name="adj1" fmla="val -1480"/>
              <a:gd name="adj2" fmla="val 9120"/>
              <a:gd name="adj3" fmla="val 16667"/>
            </a:avLst>
          </a:prstGeom>
          <a:solidFill>
            <a:srgbClr val="00B0F0">
              <a:alpha val="29804"/>
            </a:srgbClr>
          </a:solidFill>
          <a:ln w="12700">
            <a:solidFill>
              <a:srgbClr val="2173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Speech Bubble: Rectangle with Corners Rounded 28">
            <a:extLst>
              <a:ext uri="{FF2B5EF4-FFF2-40B4-BE49-F238E27FC236}">
                <a16:creationId xmlns:a16="http://schemas.microsoft.com/office/drawing/2014/main" id="{3B5243B6-9F82-4AAB-B946-3596AA8E5654}"/>
              </a:ext>
            </a:extLst>
          </p:cNvPr>
          <p:cNvSpPr/>
          <p:nvPr/>
        </p:nvSpPr>
        <p:spPr>
          <a:xfrm>
            <a:off x="3955732" y="4628727"/>
            <a:ext cx="504826" cy="116778"/>
          </a:xfrm>
          <a:prstGeom prst="wedgeRoundRectCallout">
            <a:avLst>
              <a:gd name="adj1" fmla="val -1480"/>
              <a:gd name="adj2" fmla="val 9120"/>
              <a:gd name="adj3" fmla="val 16667"/>
            </a:avLst>
          </a:prstGeom>
          <a:solidFill>
            <a:srgbClr val="00B0F0">
              <a:alpha val="29804"/>
            </a:srgbClr>
          </a:solidFill>
          <a:ln w="12700">
            <a:solidFill>
              <a:srgbClr val="2173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Speech Bubble: Rectangle with Corners Rounded 29">
            <a:extLst>
              <a:ext uri="{FF2B5EF4-FFF2-40B4-BE49-F238E27FC236}">
                <a16:creationId xmlns:a16="http://schemas.microsoft.com/office/drawing/2014/main" id="{1B6E508B-C1BB-47DB-8299-C166A826305F}"/>
              </a:ext>
            </a:extLst>
          </p:cNvPr>
          <p:cNvSpPr/>
          <p:nvPr/>
        </p:nvSpPr>
        <p:spPr>
          <a:xfrm>
            <a:off x="3130550" y="4627459"/>
            <a:ext cx="107157" cy="118046"/>
          </a:xfrm>
          <a:prstGeom prst="wedgeRoundRectCallout">
            <a:avLst>
              <a:gd name="adj1" fmla="val 954"/>
              <a:gd name="adj2" fmla="val -29331"/>
              <a:gd name="adj3" fmla="val 16667"/>
            </a:avLst>
          </a:prstGeom>
          <a:solidFill>
            <a:srgbClr val="FF0000">
              <a:alpha val="29804"/>
            </a:srgbClr>
          </a:solidFill>
          <a:ln w="9525">
            <a:solidFill>
              <a:srgbClr val="2173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Speech Bubble: Rectangle with Corners Rounded 30">
            <a:extLst>
              <a:ext uri="{FF2B5EF4-FFF2-40B4-BE49-F238E27FC236}">
                <a16:creationId xmlns:a16="http://schemas.microsoft.com/office/drawing/2014/main" id="{55063CD0-0015-4618-85AE-B7EB241CBEA0}"/>
              </a:ext>
            </a:extLst>
          </p:cNvPr>
          <p:cNvSpPr/>
          <p:nvPr/>
        </p:nvSpPr>
        <p:spPr>
          <a:xfrm>
            <a:off x="5199379" y="4623038"/>
            <a:ext cx="107157" cy="118046"/>
          </a:xfrm>
          <a:prstGeom prst="wedgeRoundRectCallout">
            <a:avLst>
              <a:gd name="adj1" fmla="val 954"/>
              <a:gd name="adj2" fmla="val -29331"/>
              <a:gd name="adj3" fmla="val 16667"/>
            </a:avLst>
          </a:prstGeom>
          <a:solidFill>
            <a:srgbClr val="FF0000">
              <a:alpha val="29804"/>
            </a:srgbClr>
          </a:solidFill>
          <a:ln w="9525">
            <a:solidFill>
              <a:srgbClr val="2173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Speech Bubble: Rectangle with Corners Rounded 31">
            <a:extLst>
              <a:ext uri="{FF2B5EF4-FFF2-40B4-BE49-F238E27FC236}">
                <a16:creationId xmlns:a16="http://schemas.microsoft.com/office/drawing/2014/main" id="{12FC2263-60C7-47DA-9B6B-C044D010C0B2}"/>
              </a:ext>
            </a:extLst>
          </p:cNvPr>
          <p:cNvSpPr/>
          <p:nvPr/>
        </p:nvSpPr>
        <p:spPr>
          <a:xfrm>
            <a:off x="5543232" y="4628727"/>
            <a:ext cx="504826" cy="116778"/>
          </a:xfrm>
          <a:prstGeom prst="wedgeRoundRectCallout">
            <a:avLst>
              <a:gd name="adj1" fmla="val -1480"/>
              <a:gd name="adj2" fmla="val 9120"/>
              <a:gd name="adj3" fmla="val 16667"/>
            </a:avLst>
          </a:prstGeom>
          <a:solidFill>
            <a:srgbClr val="00B0F0">
              <a:alpha val="29804"/>
            </a:srgbClr>
          </a:solidFill>
          <a:ln w="12700">
            <a:solidFill>
              <a:srgbClr val="2173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Speech Bubble: Rectangle with Corners Rounded 32">
            <a:extLst>
              <a:ext uri="{FF2B5EF4-FFF2-40B4-BE49-F238E27FC236}">
                <a16:creationId xmlns:a16="http://schemas.microsoft.com/office/drawing/2014/main" id="{5EAB6B24-8ACD-42F2-9869-A84C06DC0F1E}"/>
              </a:ext>
            </a:extLst>
          </p:cNvPr>
          <p:cNvSpPr/>
          <p:nvPr/>
        </p:nvSpPr>
        <p:spPr>
          <a:xfrm>
            <a:off x="6922452" y="4632537"/>
            <a:ext cx="504826" cy="116778"/>
          </a:xfrm>
          <a:prstGeom prst="wedgeRoundRectCallout">
            <a:avLst>
              <a:gd name="adj1" fmla="val -1480"/>
              <a:gd name="adj2" fmla="val 9120"/>
              <a:gd name="adj3" fmla="val 16667"/>
            </a:avLst>
          </a:prstGeom>
          <a:solidFill>
            <a:srgbClr val="00B0F0">
              <a:alpha val="29804"/>
            </a:srgbClr>
          </a:solidFill>
          <a:ln w="12700">
            <a:solidFill>
              <a:srgbClr val="2173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Speech Bubble: Rectangle with Corners Rounded 33">
            <a:extLst>
              <a:ext uri="{FF2B5EF4-FFF2-40B4-BE49-F238E27FC236}">
                <a16:creationId xmlns:a16="http://schemas.microsoft.com/office/drawing/2014/main" id="{64617059-9704-4B30-AF66-E75D6E136F69}"/>
              </a:ext>
            </a:extLst>
          </p:cNvPr>
          <p:cNvSpPr/>
          <p:nvPr/>
        </p:nvSpPr>
        <p:spPr>
          <a:xfrm>
            <a:off x="8197690" y="4630658"/>
            <a:ext cx="504826" cy="116778"/>
          </a:xfrm>
          <a:prstGeom prst="wedgeRoundRectCallout">
            <a:avLst>
              <a:gd name="adj1" fmla="val -1480"/>
              <a:gd name="adj2" fmla="val 9120"/>
              <a:gd name="adj3" fmla="val 16667"/>
            </a:avLst>
          </a:prstGeom>
          <a:solidFill>
            <a:srgbClr val="00B0F0">
              <a:alpha val="29804"/>
            </a:srgbClr>
          </a:solidFill>
          <a:ln w="12700">
            <a:solidFill>
              <a:srgbClr val="2173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Speech Bubble: Rectangle with Corners Rounded 34">
            <a:extLst>
              <a:ext uri="{FF2B5EF4-FFF2-40B4-BE49-F238E27FC236}">
                <a16:creationId xmlns:a16="http://schemas.microsoft.com/office/drawing/2014/main" id="{CA428E0C-092F-40BA-886E-8AB3B1340E63}"/>
              </a:ext>
            </a:extLst>
          </p:cNvPr>
          <p:cNvSpPr/>
          <p:nvPr/>
        </p:nvSpPr>
        <p:spPr>
          <a:xfrm>
            <a:off x="9444830" y="4630658"/>
            <a:ext cx="504826" cy="116778"/>
          </a:xfrm>
          <a:prstGeom prst="wedgeRoundRectCallout">
            <a:avLst>
              <a:gd name="adj1" fmla="val -1480"/>
              <a:gd name="adj2" fmla="val 9120"/>
              <a:gd name="adj3" fmla="val 16667"/>
            </a:avLst>
          </a:prstGeom>
          <a:solidFill>
            <a:srgbClr val="00B0F0">
              <a:alpha val="29804"/>
            </a:srgbClr>
          </a:solidFill>
          <a:ln w="12700">
            <a:solidFill>
              <a:srgbClr val="2173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Speech Bubble: Rectangle with Corners Rounded 35">
            <a:extLst>
              <a:ext uri="{FF2B5EF4-FFF2-40B4-BE49-F238E27FC236}">
                <a16:creationId xmlns:a16="http://schemas.microsoft.com/office/drawing/2014/main" id="{A24EC9FC-D440-4990-940D-B22AC03CE986}"/>
              </a:ext>
            </a:extLst>
          </p:cNvPr>
          <p:cNvSpPr/>
          <p:nvPr/>
        </p:nvSpPr>
        <p:spPr>
          <a:xfrm>
            <a:off x="10916760" y="4626848"/>
            <a:ext cx="504826" cy="120588"/>
          </a:xfrm>
          <a:prstGeom prst="wedgeRoundRectCallout">
            <a:avLst>
              <a:gd name="adj1" fmla="val -1480"/>
              <a:gd name="adj2" fmla="val 9120"/>
              <a:gd name="adj3" fmla="val 16667"/>
            </a:avLst>
          </a:prstGeom>
          <a:solidFill>
            <a:srgbClr val="00B0F0">
              <a:alpha val="29804"/>
            </a:srgbClr>
          </a:solidFill>
          <a:ln w="12700">
            <a:solidFill>
              <a:srgbClr val="2173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Speech Bubble: Rectangle with Corners Rounded 36">
            <a:extLst>
              <a:ext uri="{FF2B5EF4-FFF2-40B4-BE49-F238E27FC236}">
                <a16:creationId xmlns:a16="http://schemas.microsoft.com/office/drawing/2014/main" id="{F55B2879-2F50-47F9-B246-CAAB67E85421}"/>
              </a:ext>
            </a:extLst>
          </p:cNvPr>
          <p:cNvSpPr/>
          <p:nvPr/>
        </p:nvSpPr>
        <p:spPr>
          <a:xfrm>
            <a:off x="10481310" y="4625726"/>
            <a:ext cx="400050" cy="121710"/>
          </a:xfrm>
          <a:prstGeom prst="wedgeRoundRectCallout">
            <a:avLst>
              <a:gd name="adj1" fmla="val -1480"/>
              <a:gd name="adj2" fmla="val 9120"/>
              <a:gd name="adj3" fmla="val 16667"/>
            </a:avLst>
          </a:prstGeom>
          <a:solidFill>
            <a:srgbClr val="00B0F0">
              <a:alpha val="29804"/>
            </a:srgbClr>
          </a:solidFill>
          <a:ln w="12700">
            <a:solidFill>
              <a:srgbClr val="2173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Speech Bubble: Rectangle with Corners Rounded 37">
            <a:extLst>
              <a:ext uri="{FF2B5EF4-FFF2-40B4-BE49-F238E27FC236}">
                <a16:creationId xmlns:a16="http://schemas.microsoft.com/office/drawing/2014/main" id="{CC9BC624-D49A-4782-A25D-E96E25186A4C}"/>
              </a:ext>
            </a:extLst>
          </p:cNvPr>
          <p:cNvSpPr/>
          <p:nvPr/>
        </p:nvSpPr>
        <p:spPr>
          <a:xfrm>
            <a:off x="6340347" y="4624054"/>
            <a:ext cx="107157" cy="118046"/>
          </a:xfrm>
          <a:prstGeom prst="wedgeRoundRectCallout">
            <a:avLst>
              <a:gd name="adj1" fmla="val 954"/>
              <a:gd name="adj2" fmla="val -29331"/>
              <a:gd name="adj3" fmla="val 16667"/>
            </a:avLst>
          </a:prstGeom>
          <a:solidFill>
            <a:srgbClr val="FF0000">
              <a:alpha val="29804"/>
            </a:srgbClr>
          </a:solidFill>
          <a:ln w="9525">
            <a:solidFill>
              <a:srgbClr val="2173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AF5125B-FAC1-4077-A8D9-F15471E1DEBF}"/>
              </a:ext>
            </a:extLst>
          </p:cNvPr>
          <p:cNvGrpSpPr/>
          <p:nvPr/>
        </p:nvGrpSpPr>
        <p:grpSpPr>
          <a:xfrm>
            <a:off x="5956890" y="2308841"/>
            <a:ext cx="3070891" cy="721202"/>
            <a:chOff x="9995" y="0"/>
            <a:chExt cx="5975188" cy="727606"/>
          </a:xfrm>
        </p:grpSpPr>
        <p:sp>
          <p:nvSpPr>
            <p:cNvPr id="21" name="Arrow: Chevron 20">
              <a:extLst>
                <a:ext uri="{FF2B5EF4-FFF2-40B4-BE49-F238E27FC236}">
                  <a16:creationId xmlns:a16="http://schemas.microsoft.com/office/drawing/2014/main" id="{977B5159-DF79-4041-8761-20B701DA0CB4}"/>
                </a:ext>
              </a:extLst>
            </p:cNvPr>
            <p:cNvSpPr/>
            <p:nvPr/>
          </p:nvSpPr>
          <p:spPr>
            <a:xfrm>
              <a:off x="9995" y="0"/>
              <a:ext cx="5975188" cy="727606"/>
            </a:xfrm>
            <a:prstGeom prst="chevron">
              <a:avLst/>
            </a:prstGeom>
            <a:solidFill>
              <a:srgbClr val="00B0F0">
                <a:alpha val="50196"/>
              </a:srgbClr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3" name="Arrow: Chevron 4">
              <a:extLst>
                <a:ext uri="{FF2B5EF4-FFF2-40B4-BE49-F238E27FC236}">
                  <a16:creationId xmlns:a16="http://schemas.microsoft.com/office/drawing/2014/main" id="{10D146B4-D9C3-4F56-9CA4-69CBC1F2C802}"/>
                </a:ext>
              </a:extLst>
            </p:cNvPr>
            <p:cNvSpPr txBox="1"/>
            <p:nvPr/>
          </p:nvSpPr>
          <p:spPr>
            <a:xfrm>
              <a:off x="373798" y="0"/>
              <a:ext cx="5247582" cy="72760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84023" tIns="61341" rIns="61341" bIns="61341" numCol="1" spcCol="1270" anchor="ctr" anchorCtr="0">
              <a:noAutofit/>
            </a:bodyPr>
            <a:lstStyle/>
            <a:p>
              <a:pPr marL="0" lvl="0" indent="0" algn="ctr" defTabSz="2044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4600" kern="1200" dirty="0"/>
                <a:t>GROUPS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F1C00D0-33C5-4C55-BDB5-1182CBE170D4}"/>
              </a:ext>
            </a:extLst>
          </p:cNvPr>
          <p:cNvGrpSpPr/>
          <p:nvPr/>
        </p:nvGrpSpPr>
        <p:grpSpPr>
          <a:xfrm>
            <a:off x="8725490" y="2302438"/>
            <a:ext cx="3070891" cy="727605"/>
            <a:chOff x="5553" y="0"/>
            <a:chExt cx="11361743" cy="727606"/>
          </a:xfrm>
        </p:grpSpPr>
        <p:sp>
          <p:nvSpPr>
            <p:cNvPr id="26" name="Arrow: Chevron 25">
              <a:extLst>
                <a:ext uri="{FF2B5EF4-FFF2-40B4-BE49-F238E27FC236}">
                  <a16:creationId xmlns:a16="http://schemas.microsoft.com/office/drawing/2014/main" id="{7197713D-9B39-4355-B6EF-727A77C429CB}"/>
                </a:ext>
              </a:extLst>
            </p:cNvPr>
            <p:cNvSpPr/>
            <p:nvPr/>
          </p:nvSpPr>
          <p:spPr>
            <a:xfrm>
              <a:off x="5553" y="0"/>
              <a:ext cx="11361743" cy="727606"/>
            </a:xfrm>
            <a:prstGeom prst="chevron">
              <a:avLst/>
            </a:prstGeom>
            <a:solidFill>
              <a:srgbClr val="FF0000">
                <a:alpha val="74902"/>
              </a:srgbClr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7" name="Arrow: Chevron 4">
              <a:extLst>
                <a:ext uri="{FF2B5EF4-FFF2-40B4-BE49-F238E27FC236}">
                  <a16:creationId xmlns:a16="http://schemas.microsoft.com/office/drawing/2014/main" id="{A9790BD7-D67D-4FDF-A077-E1D450BE3392}"/>
                </a:ext>
              </a:extLst>
            </p:cNvPr>
            <p:cNvSpPr txBox="1"/>
            <p:nvPr/>
          </p:nvSpPr>
          <p:spPr>
            <a:xfrm>
              <a:off x="369356" y="0"/>
              <a:ext cx="10634137" cy="72760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84023" tIns="61341" rIns="61341" bIns="61341" numCol="1" spcCol="1270" anchor="ctr" anchorCtr="0">
              <a:noAutofit/>
            </a:bodyPr>
            <a:lstStyle/>
            <a:p>
              <a:pPr marL="0" lvl="0" indent="0" algn="ctr" defTabSz="2044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4600" kern="1200" dirty="0"/>
                <a:t>EXPAND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3185F5AE-8947-440A-A3B6-559FCF96D12D}"/>
              </a:ext>
            </a:extLst>
          </p:cNvPr>
          <p:cNvGrpSpPr/>
          <p:nvPr/>
        </p:nvGrpSpPr>
        <p:grpSpPr>
          <a:xfrm>
            <a:off x="3168054" y="2307644"/>
            <a:ext cx="3070891" cy="727605"/>
            <a:chOff x="45890" y="0"/>
            <a:chExt cx="4059352" cy="727606"/>
          </a:xfrm>
        </p:grpSpPr>
        <p:sp>
          <p:nvSpPr>
            <p:cNvPr id="40" name="Arrow: Chevron 39">
              <a:extLst>
                <a:ext uri="{FF2B5EF4-FFF2-40B4-BE49-F238E27FC236}">
                  <a16:creationId xmlns:a16="http://schemas.microsoft.com/office/drawing/2014/main" id="{B189BE14-C561-4601-84C6-33B192DD647A}"/>
                </a:ext>
              </a:extLst>
            </p:cNvPr>
            <p:cNvSpPr/>
            <p:nvPr/>
          </p:nvSpPr>
          <p:spPr>
            <a:xfrm>
              <a:off x="45890" y="0"/>
              <a:ext cx="4059352" cy="727606"/>
            </a:xfrm>
            <a:prstGeom prst="chevron">
              <a:avLst/>
            </a:prstGeom>
            <a:solidFill>
              <a:srgbClr val="FFC000">
                <a:alpha val="74902"/>
              </a:srgbClr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1" name="Arrow: Chevron 4">
              <a:extLst>
                <a:ext uri="{FF2B5EF4-FFF2-40B4-BE49-F238E27FC236}">
                  <a16:creationId xmlns:a16="http://schemas.microsoft.com/office/drawing/2014/main" id="{3750A0BA-A30F-484B-A904-9F6AB71136FE}"/>
                </a:ext>
              </a:extLst>
            </p:cNvPr>
            <p:cNvSpPr txBox="1"/>
            <p:nvPr/>
          </p:nvSpPr>
          <p:spPr>
            <a:xfrm>
              <a:off x="409693" y="0"/>
              <a:ext cx="3331746" cy="72760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84023" tIns="61341" rIns="61341" bIns="61341" numCol="1" spcCol="1270" anchor="ctr" anchorCtr="0">
              <a:noAutofit/>
            </a:bodyPr>
            <a:lstStyle/>
            <a:p>
              <a:pPr marL="0" lvl="0" indent="0" algn="ctr" defTabSz="2044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4600" kern="1200" dirty="0"/>
                <a:t>RIBBON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F71C41EB-3708-47B3-82E8-BBD029FCA120}"/>
              </a:ext>
            </a:extLst>
          </p:cNvPr>
          <p:cNvGrpSpPr/>
          <p:nvPr/>
        </p:nvGrpSpPr>
        <p:grpSpPr>
          <a:xfrm>
            <a:off x="395621" y="2302438"/>
            <a:ext cx="3070891" cy="732811"/>
            <a:chOff x="5275" y="0"/>
            <a:chExt cx="3070891" cy="727606"/>
          </a:xfrm>
        </p:grpSpPr>
        <p:sp>
          <p:nvSpPr>
            <p:cNvPr id="43" name="Arrow: Chevron 42">
              <a:extLst>
                <a:ext uri="{FF2B5EF4-FFF2-40B4-BE49-F238E27FC236}">
                  <a16:creationId xmlns:a16="http://schemas.microsoft.com/office/drawing/2014/main" id="{399AB85F-75C9-47DA-85CC-C5B7E34A2E6A}"/>
                </a:ext>
              </a:extLst>
            </p:cNvPr>
            <p:cNvSpPr/>
            <p:nvPr/>
          </p:nvSpPr>
          <p:spPr>
            <a:xfrm>
              <a:off x="5275" y="0"/>
              <a:ext cx="3070891" cy="727606"/>
            </a:xfrm>
            <a:prstGeom prst="chevron">
              <a:avLst/>
            </a:prstGeom>
            <a:solidFill>
              <a:srgbClr val="7030A0">
                <a:alpha val="50196"/>
              </a:srgbClr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4" name="Arrow: Chevron 4">
              <a:extLst>
                <a:ext uri="{FF2B5EF4-FFF2-40B4-BE49-F238E27FC236}">
                  <a16:creationId xmlns:a16="http://schemas.microsoft.com/office/drawing/2014/main" id="{65FB5534-A5B5-4A7E-85A3-2DB0A83D778C}"/>
                </a:ext>
              </a:extLst>
            </p:cNvPr>
            <p:cNvSpPr txBox="1"/>
            <p:nvPr/>
          </p:nvSpPr>
          <p:spPr>
            <a:xfrm>
              <a:off x="369078" y="0"/>
              <a:ext cx="2343285" cy="72760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80023" tIns="60008" rIns="60008" bIns="60008" numCol="1" spcCol="1270" anchor="ctr" anchorCtr="0">
              <a:noAutofit/>
            </a:bodyPr>
            <a:lstStyle/>
            <a:p>
              <a:pPr marL="0" lvl="0" indent="0" algn="ctr" defTabSz="2000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4500" kern="1200" dirty="0"/>
                <a:t>TABS</a:t>
              </a:r>
            </a:p>
          </p:txBody>
        </p:sp>
      </p:grpSp>
      <p:sp>
        <p:nvSpPr>
          <p:cNvPr id="46" name="Speech Bubble: Rectangle with Corners Rounded 45">
            <a:extLst>
              <a:ext uri="{FF2B5EF4-FFF2-40B4-BE49-F238E27FC236}">
                <a16:creationId xmlns:a16="http://schemas.microsoft.com/office/drawing/2014/main" id="{C75F56D3-C30B-4CE8-9B8B-C741C154B4DB}"/>
              </a:ext>
            </a:extLst>
          </p:cNvPr>
          <p:cNvSpPr/>
          <p:nvPr/>
        </p:nvSpPr>
        <p:spPr>
          <a:xfrm>
            <a:off x="5199379" y="4627459"/>
            <a:ext cx="107157" cy="118046"/>
          </a:xfrm>
          <a:prstGeom prst="wedgeRoundRectCallout">
            <a:avLst>
              <a:gd name="adj1" fmla="val 763035"/>
              <a:gd name="adj2" fmla="val 480769"/>
              <a:gd name="adj3" fmla="val 16667"/>
            </a:avLst>
          </a:prstGeom>
          <a:solidFill>
            <a:srgbClr val="FF0000">
              <a:alpha val="29804"/>
            </a:srgbClr>
          </a:solidFill>
          <a:ln w="9525">
            <a:solidFill>
              <a:srgbClr val="2173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1C401372-4ADD-421B-B5F6-4760F4D04E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2496" y="3458397"/>
            <a:ext cx="3236791" cy="3124086"/>
          </a:xfrm>
          <a:prstGeom prst="rect">
            <a:avLst/>
          </a:prstGeom>
          <a:solidFill>
            <a:srgbClr val="FF0000"/>
          </a:solidFill>
          <a:ln>
            <a:solidFill>
              <a:srgbClr val="217346"/>
            </a:solidFill>
          </a:ln>
        </p:spPr>
      </p:pic>
    </p:spTree>
    <p:extLst>
      <p:ext uri="{BB962C8B-B14F-4D97-AF65-F5344CB8AC3E}">
        <p14:creationId xmlns:p14="http://schemas.microsoft.com/office/powerpoint/2010/main" val="2160304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22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4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7903C7-CFBB-401F-A773-F48543A620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spreadsheet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017306-E0A6-42BC-9C64-13B9511DCA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6184" y="1920802"/>
            <a:ext cx="8612677" cy="4618261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8942560-B092-4487-BF6A-20897975FD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1" y="2188612"/>
            <a:ext cx="1971509" cy="4082642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Spreadsheet</a:t>
            </a:r>
          </a:p>
          <a:p>
            <a:r>
              <a:rPr lang="en-US" dirty="0"/>
              <a:t>Spreadsheet tab (double click to rename spreadsheet)</a:t>
            </a:r>
          </a:p>
          <a:p>
            <a:r>
              <a:rPr lang="en-US" dirty="0"/>
              <a:t>Click on the (+) button to add a spreadsheet  to your workbook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9974F8A-EAB8-4BA2-8A85-77923431C97E}"/>
              </a:ext>
            </a:extLst>
          </p:cNvPr>
          <p:cNvSpPr/>
          <p:nvPr/>
        </p:nvSpPr>
        <p:spPr>
          <a:xfrm>
            <a:off x="2836183" y="2867487"/>
            <a:ext cx="8612677" cy="3671576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95BDEF31-5B33-4D06-8066-A5648FC8B509}"/>
              </a:ext>
            </a:extLst>
          </p:cNvPr>
          <p:cNvSpPr/>
          <p:nvPr/>
        </p:nvSpPr>
        <p:spPr>
          <a:xfrm>
            <a:off x="3281681" y="6271254"/>
            <a:ext cx="370840" cy="147010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2EC4B4C-87A0-4694-88BE-A0B4B02F0F23}"/>
              </a:ext>
            </a:extLst>
          </p:cNvPr>
          <p:cNvSpPr/>
          <p:nvPr/>
        </p:nvSpPr>
        <p:spPr>
          <a:xfrm>
            <a:off x="3728851" y="6271254"/>
            <a:ext cx="208150" cy="147010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779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/>
      <p:bldP spid="8" grpId="0" animBg="1"/>
      <p:bldP spid="9" grpId="0" animBg="1"/>
      <p:bldP spid="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7903C7-CFBB-401F-A773-F48543A620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 adjustment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017306-E0A6-42BC-9C64-13B9511DCA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6184" y="1920802"/>
            <a:ext cx="8612677" cy="4618261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8942560-B092-4487-BF6A-20897975FD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1" y="1920801"/>
            <a:ext cx="2099865" cy="4618261"/>
          </a:xfrm>
        </p:spPr>
        <p:txBody>
          <a:bodyPr/>
          <a:lstStyle/>
          <a:p>
            <a:r>
              <a:rPr lang="en-US" dirty="0"/>
              <a:t>Click here to get a preview of your spreadsheet printed on A4 paper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95BDEF31-5B33-4D06-8066-A5648FC8B509}"/>
              </a:ext>
            </a:extLst>
          </p:cNvPr>
          <p:cNvSpPr/>
          <p:nvPr/>
        </p:nvSpPr>
        <p:spPr>
          <a:xfrm>
            <a:off x="9809824" y="6411782"/>
            <a:ext cx="612559" cy="120508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967E18B-8A33-4434-96CF-05FBA99630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6184" y="1950728"/>
            <a:ext cx="8616561" cy="4618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604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/>
      <p:bldP spid="9" grpId="0" animBg="1"/>
    </p:bldLst>
  </p:timing>
</p:sld>
</file>

<file path=ppt/theme/theme1.xml><?xml version="1.0" encoding="utf-8"?>
<a:theme xmlns:a="http://schemas.openxmlformats.org/drawingml/2006/main" name="DividendVTI">
  <a:themeElements>
    <a:clrScheme name="Custom 3">
      <a:dk1>
        <a:sysClr val="windowText" lastClr="000000"/>
      </a:dk1>
      <a:lt1>
        <a:sysClr val="window" lastClr="FFFFFF"/>
      </a:lt1>
      <a:dk2>
        <a:srgbClr val="585753"/>
      </a:dk2>
      <a:lt2>
        <a:srgbClr val="EBDDC3"/>
      </a:lt2>
      <a:accent1>
        <a:srgbClr val="217346"/>
      </a:accent1>
      <a:accent2>
        <a:srgbClr val="E25D3C"/>
      </a:accent2>
      <a:accent3>
        <a:srgbClr val="BDB59D"/>
      </a:accent3>
      <a:accent4>
        <a:srgbClr val="A5AB81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Dividend">
      <a:majorFont>
        <a:latin typeface="Franklin Gothic Demi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BB3242A4-1E6A-4E02-809C-4A24066EC01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65255AC-12AC-4323-AA35-9BAC798B66B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BD2D995-20F0-4C14-BF62-1248AB4B484D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550</Words>
  <Application>Microsoft Office PowerPoint</Application>
  <PresentationFormat>Widescreen</PresentationFormat>
  <Paragraphs>89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Arial</vt:lpstr>
      <vt:lpstr>Franklin Gothic Book</vt:lpstr>
      <vt:lpstr>Franklin Gothic Demi</vt:lpstr>
      <vt:lpstr>Gill Sans MT</vt:lpstr>
      <vt:lpstr>Wingdings 2</vt:lpstr>
      <vt:lpstr>DividendVTI</vt:lpstr>
      <vt:lpstr>The absolute beginners guide to excel</vt:lpstr>
      <vt:lpstr>outline</vt:lpstr>
      <vt:lpstr>Getting started</vt:lpstr>
      <vt:lpstr>Version control</vt:lpstr>
      <vt:lpstr>It starts</vt:lpstr>
      <vt:lpstr>The interface</vt:lpstr>
      <vt:lpstr>Terminology</vt:lpstr>
      <vt:lpstr>The spreadsheet</vt:lpstr>
      <vt:lpstr>View adjustment</vt:lpstr>
      <vt:lpstr>Columns and rows</vt:lpstr>
      <vt:lpstr>Fun facts</vt:lpstr>
      <vt:lpstr>Selecting a cell</vt:lpstr>
      <vt:lpstr>Selecting multiple cells / range</vt:lpstr>
      <vt:lpstr>range</vt:lpstr>
      <vt:lpstr>Data entry</vt:lpstr>
      <vt:lpstr>Data entry</vt:lpstr>
      <vt:lpstr>Cell size</vt:lpstr>
      <vt:lpstr>Selecting a cell</vt:lpstr>
      <vt:lpstr>Woots! You can make a spreadsheet!</vt:lpstr>
      <vt:lpstr>Make it beautiful</vt:lpstr>
      <vt:lpstr>Aesthetics</vt:lpstr>
      <vt:lpstr>Aesthetics</vt:lpstr>
      <vt:lpstr>PowerPoint Presentation</vt:lpstr>
      <vt:lpstr>The spreadsheet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2020-04-27T18:00:37Z</dcterms:created>
  <dcterms:modified xsi:type="dcterms:W3CDTF">2020-04-27T21:10:38Z</dcterms:modified>
</cp:coreProperties>
</file>